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256" r:id="rId2"/>
    <p:sldId id="328" r:id="rId3"/>
    <p:sldId id="329" r:id="rId4"/>
    <p:sldId id="330" r:id="rId5"/>
    <p:sldId id="331" r:id="rId6"/>
    <p:sldId id="332" r:id="rId7"/>
    <p:sldId id="333" r:id="rId8"/>
    <p:sldId id="334" r:id="rId9"/>
    <p:sldId id="335" r:id="rId10"/>
    <p:sldId id="336" r:id="rId11"/>
    <p:sldId id="337" r:id="rId12"/>
    <p:sldId id="338" r:id="rId13"/>
    <p:sldId id="339" r:id="rId14"/>
    <p:sldId id="340" r:id="rId15"/>
    <p:sldId id="341" r:id="rId16"/>
    <p:sldId id="342" r:id="rId17"/>
    <p:sldId id="343" r:id="rId18"/>
    <p:sldId id="344" r:id="rId19"/>
    <p:sldId id="345" r:id="rId20"/>
    <p:sldId id="346" r:id="rId21"/>
    <p:sldId id="347" r:id="rId22"/>
    <p:sldId id="348" r:id="rId23"/>
    <p:sldId id="349" r:id="rId24"/>
    <p:sldId id="350" r:id="rId25"/>
    <p:sldId id="351" r:id="rId26"/>
    <p:sldId id="352" r:id="rId27"/>
    <p:sldId id="281" r:id="rId28"/>
    <p:sldId id="353" r:id="rId29"/>
    <p:sldId id="310" r:id="rId30"/>
    <p:sldId id="311" r:id="rId31"/>
    <p:sldId id="314" r:id="rId32"/>
    <p:sldId id="315" r:id="rId33"/>
    <p:sldId id="316" r:id="rId34"/>
    <p:sldId id="327" r:id="rId35"/>
    <p:sldId id="318" r:id="rId36"/>
    <p:sldId id="319" r:id="rId37"/>
    <p:sldId id="320" r:id="rId38"/>
    <p:sldId id="321" r:id="rId39"/>
    <p:sldId id="322" r:id="rId40"/>
    <p:sldId id="323" r:id="rId41"/>
    <p:sldId id="324" r:id="rId42"/>
    <p:sldId id="307" r:id="rId43"/>
    <p:sldId id="354" r:id="rId44"/>
    <p:sldId id="325" r:id="rId45"/>
    <p:sldId id="326" r:id="rId46"/>
    <p:sldId id="355" r:id="rId4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39"/>
    <p:restoredTop sz="93610"/>
  </p:normalViewPr>
  <p:slideViewPr>
    <p:cSldViewPr>
      <p:cViewPr varScale="1">
        <p:scale>
          <a:sx n="92" d="100"/>
          <a:sy n="92" d="100"/>
        </p:scale>
        <p:origin x="368" y="19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notesMaster" Target="notesMasters/notesMaster1.xml"/><Relationship Id="rId49"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media/image1.tiff>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A54A2A1-FAA5-41CF-9CEE-6D83DAEBE077}" type="datetimeFigureOut">
              <a:rPr lang="en-US" smtClean="0"/>
              <a:t>9/19/16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7A71A8E-37B1-438A-8D8D-5CAC72B7FDEB}" type="slidenum">
              <a:rPr lang="en-US" smtClean="0"/>
              <a:t>‹#›</a:t>
            </a:fld>
            <a:endParaRPr lang="en-US"/>
          </a:p>
        </p:txBody>
      </p:sp>
    </p:spTree>
    <p:extLst>
      <p:ext uri="{BB962C8B-B14F-4D97-AF65-F5344CB8AC3E}">
        <p14:creationId xmlns:p14="http://schemas.microsoft.com/office/powerpoint/2010/main" val="7665159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29</a:t>
            </a:fld>
            <a:endParaRPr lang="en-US" smtClean="0">
              <a:latin typeface="Arial" charset="0"/>
            </a:endParaRPr>
          </a:p>
        </p:txBody>
      </p:sp>
    </p:spTree>
    <p:extLst>
      <p:ext uri="{BB962C8B-B14F-4D97-AF65-F5344CB8AC3E}">
        <p14:creationId xmlns:p14="http://schemas.microsoft.com/office/powerpoint/2010/main" val="79173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39</a:t>
            </a:fld>
            <a:endParaRPr lang="en-US" smtClean="0">
              <a:latin typeface="Arial" charset="0"/>
            </a:endParaRPr>
          </a:p>
        </p:txBody>
      </p:sp>
    </p:spTree>
    <p:extLst>
      <p:ext uri="{BB962C8B-B14F-4D97-AF65-F5344CB8AC3E}">
        <p14:creationId xmlns:p14="http://schemas.microsoft.com/office/powerpoint/2010/main" val="5457040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40</a:t>
            </a:fld>
            <a:endParaRPr lang="en-US" smtClean="0">
              <a:latin typeface="Arial" charset="0"/>
            </a:endParaRPr>
          </a:p>
        </p:txBody>
      </p:sp>
    </p:spTree>
    <p:extLst>
      <p:ext uri="{BB962C8B-B14F-4D97-AF65-F5344CB8AC3E}">
        <p14:creationId xmlns:p14="http://schemas.microsoft.com/office/powerpoint/2010/main" val="18924090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41</a:t>
            </a:fld>
            <a:endParaRPr lang="en-US" smtClean="0">
              <a:latin typeface="Arial" charset="0"/>
            </a:endParaRPr>
          </a:p>
        </p:txBody>
      </p:sp>
    </p:spTree>
    <p:extLst>
      <p:ext uri="{BB962C8B-B14F-4D97-AF65-F5344CB8AC3E}">
        <p14:creationId xmlns:p14="http://schemas.microsoft.com/office/powerpoint/2010/main" val="1486914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30</a:t>
            </a:fld>
            <a:endParaRPr lang="en-US" smtClean="0">
              <a:latin typeface="Arial" charset="0"/>
            </a:endParaRPr>
          </a:p>
        </p:txBody>
      </p:sp>
    </p:spTree>
    <p:extLst>
      <p:ext uri="{BB962C8B-B14F-4D97-AF65-F5344CB8AC3E}">
        <p14:creationId xmlns:p14="http://schemas.microsoft.com/office/powerpoint/2010/main" val="13732251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31</a:t>
            </a:fld>
            <a:endParaRPr lang="en-US" smtClean="0">
              <a:latin typeface="Arial" charset="0"/>
            </a:endParaRPr>
          </a:p>
        </p:txBody>
      </p:sp>
    </p:spTree>
    <p:extLst>
      <p:ext uri="{BB962C8B-B14F-4D97-AF65-F5344CB8AC3E}">
        <p14:creationId xmlns:p14="http://schemas.microsoft.com/office/powerpoint/2010/main" val="7889467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32</a:t>
            </a:fld>
            <a:endParaRPr lang="en-US" smtClean="0">
              <a:latin typeface="Arial" charset="0"/>
            </a:endParaRPr>
          </a:p>
        </p:txBody>
      </p:sp>
    </p:spTree>
    <p:extLst>
      <p:ext uri="{BB962C8B-B14F-4D97-AF65-F5344CB8AC3E}">
        <p14:creationId xmlns:p14="http://schemas.microsoft.com/office/powerpoint/2010/main" val="1264713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33</a:t>
            </a:fld>
            <a:endParaRPr lang="en-US" smtClean="0">
              <a:latin typeface="Arial" charset="0"/>
            </a:endParaRPr>
          </a:p>
        </p:txBody>
      </p:sp>
    </p:spTree>
    <p:extLst>
      <p:ext uri="{BB962C8B-B14F-4D97-AF65-F5344CB8AC3E}">
        <p14:creationId xmlns:p14="http://schemas.microsoft.com/office/powerpoint/2010/main" val="2445220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35</a:t>
            </a:fld>
            <a:endParaRPr lang="en-US" smtClean="0">
              <a:latin typeface="Arial" charset="0"/>
            </a:endParaRPr>
          </a:p>
        </p:txBody>
      </p:sp>
    </p:spTree>
    <p:extLst>
      <p:ext uri="{BB962C8B-B14F-4D97-AF65-F5344CB8AC3E}">
        <p14:creationId xmlns:p14="http://schemas.microsoft.com/office/powerpoint/2010/main" val="14818329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36</a:t>
            </a:fld>
            <a:endParaRPr lang="en-US" smtClean="0">
              <a:latin typeface="Arial" charset="0"/>
            </a:endParaRPr>
          </a:p>
        </p:txBody>
      </p:sp>
    </p:spTree>
    <p:extLst>
      <p:ext uri="{BB962C8B-B14F-4D97-AF65-F5344CB8AC3E}">
        <p14:creationId xmlns:p14="http://schemas.microsoft.com/office/powerpoint/2010/main" val="798435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37</a:t>
            </a:fld>
            <a:endParaRPr lang="en-US" smtClean="0">
              <a:latin typeface="Arial" charset="0"/>
            </a:endParaRPr>
          </a:p>
        </p:txBody>
      </p:sp>
    </p:spTree>
    <p:extLst>
      <p:ext uri="{BB962C8B-B14F-4D97-AF65-F5344CB8AC3E}">
        <p14:creationId xmlns:p14="http://schemas.microsoft.com/office/powerpoint/2010/main" val="18284455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pPr eaLnBrk="1" hangingPunct="1"/>
            <a:endParaRPr lang="en-US" smtClean="0">
              <a:ea typeface="ＭＳ Ｐゴシック" pitchFamily="34" charset="-128"/>
            </a:endParaRPr>
          </a:p>
        </p:txBody>
      </p:sp>
      <p:sp>
        <p:nvSpPr>
          <p:cNvPr id="69636" name="Slide Number Placeholder 3"/>
          <p:cNvSpPr>
            <a:spLocks noGrp="1"/>
          </p:cNvSpPr>
          <p:nvPr>
            <p:ph type="sldNum" sz="quarter" idx="5"/>
          </p:nvPr>
        </p:nvSpPr>
        <p:spPr>
          <a:noFill/>
        </p:spPr>
        <p:txBody>
          <a:bodyPr/>
          <a:lstStyle/>
          <a:p>
            <a:fld id="{FC7BE4FE-72B1-42F1-9A62-9ABE5C3DE97B}" type="slidenum">
              <a:rPr lang="en-US" smtClean="0">
                <a:latin typeface="Arial" charset="0"/>
              </a:rPr>
              <a:pPr/>
              <a:t>38</a:t>
            </a:fld>
            <a:endParaRPr lang="en-US" smtClean="0">
              <a:latin typeface="Arial" charset="0"/>
            </a:endParaRPr>
          </a:p>
        </p:txBody>
      </p:sp>
    </p:spTree>
    <p:extLst>
      <p:ext uri="{BB962C8B-B14F-4D97-AF65-F5344CB8AC3E}">
        <p14:creationId xmlns:p14="http://schemas.microsoft.com/office/powerpoint/2010/main" val="1939921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74E11AFD-A5AE-47CF-9F74-3812B58E3373}" type="datetimeFigureOut">
              <a:rPr lang="en-US"/>
              <a:pPr>
                <a:defRPr/>
              </a:pPr>
              <a:t>9/19/16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8ACDDA0-4AC3-4DBA-8779-C62AC36D9322}"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8DE61363-D0BE-4209-A9FC-D72E5A0619E0}" type="datetimeFigureOut">
              <a:rPr lang="en-US"/>
              <a:pPr>
                <a:defRPr/>
              </a:pPr>
              <a:t>9/19/16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5C29E84-4D13-4B21-A9A1-D65B110A549F}"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23768B99-7BB5-4C17-801F-1CFC67483BD5}" type="datetimeFigureOut">
              <a:rPr lang="en-US"/>
              <a:pPr>
                <a:defRPr/>
              </a:pPr>
              <a:t>9/19/16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4DFF037-4CCD-48B2-ABF8-074472D86780}"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6BE6193C-7E30-4649-BC45-DA8D2F0360A7}" type="datetimeFigureOut">
              <a:rPr lang="en-US"/>
              <a:pPr>
                <a:defRPr/>
              </a:pPr>
              <a:t>9/19/16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9489C0-E44E-4647-8E74-71CCAF6D8219}"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DDC98074-7723-4DE9-BEBD-0BC950499A3A}" type="datetimeFigureOut">
              <a:rPr lang="en-US"/>
              <a:pPr>
                <a:defRPr/>
              </a:pPr>
              <a:t>9/19/16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E66DE09-5FF9-4738-BF0A-F3F209D40C20}"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037DE87D-C91E-4FC3-9ABA-FC5A30E0EBB9}" type="datetimeFigureOut">
              <a:rPr lang="en-US"/>
              <a:pPr>
                <a:defRPr/>
              </a:pPr>
              <a:t>9/19/16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3B786869-630A-4B76-BF93-143D1685D4D6}"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5A3168E7-D4D6-4807-871F-950620EC4F79}" type="datetimeFigureOut">
              <a:rPr lang="en-US"/>
              <a:pPr>
                <a:defRPr/>
              </a:pPr>
              <a:t>9/19/16</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098A57DA-0FFE-49C3-9063-C81B8EAD09E6}"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8244A66E-0469-4F6C-AB3A-E2940C875E77}" type="datetimeFigureOut">
              <a:rPr lang="en-US"/>
              <a:pPr>
                <a:defRPr/>
              </a:pPr>
              <a:t>9/19/16</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BF53042F-8E47-473A-9CE0-59D9DEEA833C}"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B8388A8D-8C7A-4B7A-96FE-9A3D64761DC6}" type="datetimeFigureOut">
              <a:rPr lang="en-US"/>
              <a:pPr>
                <a:defRPr/>
              </a:pPr>
              <a:t>9/19/16</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45823F50-F284-4422-ABF4-ED15A11AB5E4}"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E2F4E6F-3220-44F4-AC82-29A28BDF323C}" type="datetimeFigureOut">
              <a:rPr lang="en-US"/>
              <a:pPr>
                <a:defRPr/>
              </a:pPr>
              <a:t>9/19/16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C81C8423-E25B-4A93-9CB8-8DB6D4BBB3CD}"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07FE4842-B8F3-4086-8FE4-3BB150A390F7}" type="datetimeFigureOut">
              <a:rPr lang="en-US"/>
              <a:pPr>
                <a:defRPr/>
              </a:pPr>
              <a:t>9/19/16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709FD28-AE20-4048-9E9E-378F43C975D8}"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2051"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7C1ADEA5-DA8F-483A-814E-224F27AE8DE8}" type="datetimeFigureOut">
              <a:rPr lang="en-US"/>
              <a:pPr>
                <a:defRPr/>
              </a:pPr>
              <a:t>9/19/16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D809795F-DD4D-4A70-8959-DA115EBDAF12}"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9.jpeg"/><Relationship Id="rId1" Type="http://schemas.openxmlformats.org/officeDocument/2006/relationships/slideLayout" Target="../slideLayouts/slideLayout2.xml"/><Relationship Id="rId2" Type="http://schemas.openxmlformats.org/officeDocument/2006/relationships/image" Target="../media/image8.jpeg"/></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9.jpeg"/><Relationship Id="rId1" Type="http://schemas.openxmlformats.org/officeDocument/2006/relationships/slideLayout" Target="../slideLayouts/slideLayout2.xml"/><Relationship Id="rId2" Type="http://schemas.openxmlformats.org/officeDocument/2006/relationships/image" Target="../media/image10.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eg"/></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6.jpeg"/><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eg"/><Relationship Id="rId3" Type="http://schemas.openxmlformats.org/officeDocument/2006/relationships/image" Target="../media/image6.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9.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0.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304800" y="2130425"/>
            <a:ext cx="8839200" cy="1470025"/>
          </a:xfrm>
        </p:spPr>
        <p:txBody>
          <a:bodyPr/>
          <a:lstStyle/>
          <a:p>
            <a:pPr eaLnBrk="1" hangingPunct="1"/>
            <a:r>
              <a:rPr lang="en-US" dirty="0" smtClean="0"/>
              <a:t> Face Detection  Viola-Jones   Part 3</a:t>
            </a:r>
          </a:p>
        </p:txBody>
      </p:sp>
      <p:sp>
        <p:nvSpPr>
          <p:cNvPr id="3" name="Subtitle 2"/>
          <p:cNvSpPr>
            <a:spLocks noGrp="1"/>
          </p:cNvSpPr>
          <p:nvPr>
            <p:ph type="subTitle" idx="1"/>
          </p:nvPr>
        </p:nvSpPr>
        <p:spPr/>
        <p:txBody>
          <a:bodyPr rtlCol="0">
            <a:normAutofit/>
          </a:bodyPr>
          <a:lstStyle/>
          <a:p>
            <a:pPr eaLnBrk="1" fontAlgn="auto" hangingPunct="1">
              <a:spcAft>
                <a:spcPts val="0"/>
              </a:spcAft>
              <a:buFont typeface="Arial" pitchFamily="34" charset="0"/>
              <a:buNone/>
              <a:defRPr/>
            </a:pPr>
            <a:endParaRPr lang="en-US" smtClean="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le 1"/>
          <p:cNvSpPr>
            <a:spLocks noGrp="1"/>
          </p:cNvSpPr>
          <p:nvPr>
            <p:ph type="title"/>
          </p:nvPr>
        </p:nvSpPr>
        <p:spPr/>
        <p:txBody>
          <a:bodyPr/>
          <a:lstStyle/>
          <a:p>
            <a:pPr eaLnBrk="1" hangingPunct="1"/>
            <a:r>
              <a:rPr lang="en-US" altLang="en-US"/>
              <a:t>Algorithm 2</a:t>
            </a:r>
          </a:p>
        </p:txBody>
      </p:sp>
      <p:pic>
        <p:nvPicPr>
          <p:cNvPr id="37890" name="Content Placeholder 3" descr="viojonealg3.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0" y="1828800"/>
            <a:ext cx="8997950" cy="3581400"/>
          </a:xfrm>
        </p:spPr>
      </p:pic>
    </p:spTree>
    <p:extLst>
      <p:ext uri="{BB962C8B-B14F-4D97-AF65-F5344CB8AC3E}">
        <p14:creationId xmlns:p14="http://schemas.microsoft.com/office/powerpoint/2010/main" val="52626795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p:txBody>
          <a:bodyPr/>
          <a:lstStyle/>
          <a:p>
            <a:pPr eaLnBrk="1" hangingPunct="1"/>
            <a:r>
              <a:rPr lang="en-US" altLang="en-US"/>
              <a:t>Algorithm 3</a:t>
            </a:r>
          </a:p>
        </p:txBody>
      </p:sp>
      <p:pic>
        <p:nvPicPr>
          <p:cNvPr id="38914" name="Content Placeholder 3" descr="viojonealg4.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0" y="1905000"/>
            <a:ext cx="10650538" cy="2057400"/>
          </a:xfrm>
        </p:spPr>
      </p:pic>
      <p:grpSp>
        <p:nvGrpSpPr>
          <p:cNvPr id="6" name="Group 5"/>
          <p:cNvGrpSpPr/>
          <p:nvPr/>
        </p:nvGrpSpPr>
        <p:grpSpPr>
          <a:xfrm>
            <a:off x="-76200" y="2628900"/>
            <a:ext cx="9144000" cy="3219629"/>
            <a:chOff x="-76200" y="2628900"/>
            <a:chExt cx="9144000" cy="3219629"/>
          </a:xfrm>
        </p:grpSpPr>
        <p:sp>
          <p:nvSpPr>
            <p:cNvPr id="2" name="TextBox 1"/>
            <p:cNvSpPr txBox="1"/>
            <p:nvPr/>
          </p:nvSpPr>
          <p:spPr>
            <a:xfrm>
              <a:off x="-76200" y="4648200"/>
              <a:ext cx="9144000" cy="1200329"/>
            </a:xfrm>
            <a:prstGeom prst="rect">
              <a:avLst/>
            </a:prstGeom>
            <a:noFill/>
          </p:spPr>
          <p:txBody>
            <a:bodyPr wrap="square" rtlCol="0">
              <a:spAutoFit/>
            </a:bodyPr>
            <a:lstStyle/>
            <a:p>
              <a:pPr algn="ctr"/>
              <a:r>
                <a:rPr lang="en-US" sz="2400" dirty="0" smtClean="0">
                  <a:solidFill>
                    <a:srgbClr val="FF0000"/>
                  </a:solidFill>
                </a:rPr>
                <a:t>The weak experts. </a:t>
              </a:r>
            </a:p>
            <a:p>
              <a:pPr algn="ctr"/>
              <a:r>
                <a:rPr lang="en-US" sz="2400" dirty="0" smtClean="0"/>
                <a:t>What are they in Viola-Jones’ context of face detection?</a:t>
              </a:r>
            </a:p>
            <a:p>
              <a:pPr algn="ctr"/>
              <a:r>
                <a:rPr lang="en-US" sz="2400" dirty="0" smtClean="0"/>
                <a:t>Slides 12—22 review the weak experts (a.k.a., </a:t>
              </a:r>
              <a:r>
                <a:rPr lang="en-US" sz="2400" dirty="0" err="1" smtClean="0">
                  <a:solidFill>
                    <a:srgbClr val="FF0000"/>
                  </a:solidFill>
                </a:rPr>
                <a:t>Haar</a:t>
              </a:r>
              <a:r>
                <a:rPr lang="en-US" sz="2400" dirty="0" smtClean="0">
                  <a:solidFill>
                    <a:srgbClr val="FF0000"/>
                  </a:solidFill>
                </a:rPr>
                <a:t>-like features</a:t>
              </a:r>
              <a:r>
                <a:rPr lang="en-US" sz="2400" dirty="0" smtClean="0"/>
                <a:t>)</a:t>
              </a:r>
              <a:endParaRPr lang="en-US" sz="2400" dirty="0"/>
            </a:p>
          </p:txBody>
        </p:sp>
        <p:cxnSp>
          <p:nvCxnSpPr>
            <p:cNvPr id="4" name="Straight Arrow Connector 3"/>
            <p:cNvCxnSpPr/>
            <p:nvPr/>
          </p:nvCxnSpPr>
          <p:spPr>
            <a:xfrm flipH="1">
              <a:off x="5181600" y="3009900"/>
              <a:ext cx="685800" cy="17907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5715000" y="2628900"/>
              <a:ext cx="609600" cy="3429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47810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457200" y="0"/>
            <a:ext cx="8229600" cy="1143000"/>
          </a:xfrm>
        </p:spPr>
        <p:txBody>
          <a:bodyPr/>
          <a:lstStyle/>
          <a:p>
            <a:pPr eaLnBrk="1" hangingPunct="1"/>
            <a:r>
              <a:rPr lang="en-US" altLang="en-US"/>
              <a:t>Start  with a pattern from below</a:t>
            </a:r>
          </a:p>
        </p:txBody>
      </p:sp>
      <p:pic>
        <p:nvPicPr>
          <p:cNvPr id="23554" name="Content Placeholder 3" descr="viojone8.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1828800" y="838200"/>
            <a:ext cx="5251450" cy="4525963"/>
          </a:xfrm>
        </p:spPr>
      </p:pic>
      <p:sp>
        <p:nvSpPr>
          <p:cNvPr id="23555" name="Rectangle 3"/>
          <p:cNvSpPr>
            <a:spLocks noChangeArrowheads="1"/>
          </p:cNvSpPr>
          <p:nvPr/>
        </p:nvSpPr>
        <p:spPr bwMode="auto">
          <a:xfrm>
            <a:off x="33338" y="4876800"/>
            <a:ext cx="9110662"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charset="0"/>
              </a:defRPr>
            </a:lvl1pPr>
            <a:lvl2pPr marL="742950" indent="-285750">
              <a:spcBef>
                <a:spcPct val="20000"/>
              </a:spcBef>
              <a:buFont typeface="Arial" charset="0"/>
              <a:buChar char="–"/>
              <a:defRPr sz="2800">
                <a:solidFill>
                  <a:schemeClr val="tx1"/>
                </a:solidFill>
                <a:latin typeface="Calibri" charset="0"/>
              </a:defRPr>
            </a:lvl2pPr>
            <a:lvl3pPr marL="1143000" indent="-228600">
              <a:spcBef>
                <a:spcPct val="20000"/>
              </a:spcBef>
              <a:buFont typeface="Arial" charset="0"/>
              <a:buChar char="•"/>
              <a:defRPr sz="2400">
                <a:solidFill>
                  <a:schemeClr val="tx1"/>
                </a:solidFill>
                <a:latin typeface="Calibri" charset="0"/>
              </a:defRPr>
            </a:lvl3pPr>
            <a:lvl4pPr marL="1600200" indent="-228600">
              <a:spcBef>
                <a:spcPct val="20000"/>
              </a:spcBef>
              <a:buFont typeface="Arial" charset="0"/>
              <a:buChar char="–"/>
              <a:defRPr sz="2000">
                <a:solidFill>
                  <a:schemeClr val="tx1"/>
                </a:solidFill>
                <a:latin typeface="Calibri" charset="0"/>
              </a:defRPr>
            </a:lvl4pPr>
            <a:lvl5pPr marL="2057400" indent="-228600">
              <a:spcBef>
                <a:spcPct val="20000"/>
              </a:spcBef>
              <a:buFont typeface="Arial" charset="0"/>
              <a:buChar char="»"/>
              <a:defRPr sz="2000">
                <a:solidFill>
                  <a:schemeClr val="tx1"/>
                </a:solidFill>
                <a:latin typeface="Calibri"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charset="0"/>
              </a:defRPr>
            </a:lvl9pPr>
          </a:lstStyle>
          <a:p>
            <a:pPr eaLnBrk="1" hangingPunct="1">
              <a:spcBef>
                <a:spcPct val="0"/>
              </a:spcBef>
              <a:buFontTx/>
              <a:buNone/>
            </a:pPr>
            <a:r>
              <a:rPr lang="en-US" altLang="en-US" sz="1800">
                <a:latin typeface="Arial" charset="0"/>
              </a:rPr>
              <a:t>In the patterns above, the numbers in the region of the white bars are +1,</a:t>
            </a:r>
          </a:p>
          <a:p>
            <a:pPr eaLnBrk="1" hangingPunct="1">
              <a:spcBef>
                <a:spcPct val="0"/>
              </a:spcBef>
              <a:buFontTx/>
              <a:buNone/>
            </a:pPr>
            <a:r>
              <a:rPr lang="en-US" altLang="en-US" sz="1800">
                <a:latin typeface="Arial" charset="0"/>
              </a:rPr>
              <a:t> the black bars have numbers of -1, and the surround background numbers  have 0.</a:t>
            </a:r>
          </a:p>
          <a:p>
            <a:pPr eaLnBrk="1" hangingPunct="1">
              <a:spcBef>
                <a:spcPct val="0"/>
              </a:spcBef>
              <a:buFontTx/>
              <a:buNone/>
            </a:pPr>
            <a:r>
              <a:rPr lang="en-US" altLang="en-US" sz="1800">
                <a:latin typeface="Arial" charset="0"/>
              </a:rPr>
              <a:t>The size of each pattern is the same as the size of a training image, typically something</a:t>
            </a:r>
          </a:p>
          <a:p>
            <a:pPr eaLnBrk="1" hangingPunct="1">
              <a:spcBef>
                <a:spcPct val="0"/>
              </a:spcBef>
              <a:buFontTx/>
              <a:buNone/>
            </a:pPr>
            <a:r>
              <a:rPr lang="en-US" altLang="en-US" sz="1800">
                <a:latin typeface="Arial" charset="0"/>
              </a:rPr>
              <a:t>like 50x50 pixels.</a:t>
            </a:r>
          </a:p>
          <a:p>
            <a:pPr eaLnBrk="1" hangingPunct="1">
              <a:spcBef>
                <a:spcPct val="0"/>
              </a:spcBef>
              <a:buFontTx/>
              <a:buNone/>
            </a:pPr>
            <a:endParaRPr lang="en-US" altLang="en-US" sz="1800">
              <a:latin typeface="Arial" charset="0"/>
            </a:endParaRPr>
          </a:p>
          <a:p>
            <a:pPr eaLnBrk="1" hangingPunct="1">
              <a:spcBef>
                <a:spcPct val="0"/>
              </a:spcBef>
              <a:buFontTx/>
              <a:buNone/>
            </a:pPr>
            <a:endParaRPr lang="en-US" altLang="en-US" sz="1800">
              <a:latin typeface="Arial" charset="0"/>
            </a:endParaRPr>
          </a:p>
        </p:txBody>
      </p:sp>
      <p:sp>
        <p:nvSpPr>
          <p:cNvPr id="2" name="Rectangle 1"/>
          <p:cNvSpPr/>
          <p:nvPr/>
        </p:nvSpPr>
        <p:spPr>
          <a:xfrm>
            <a:off x="6446173" y="2640568"/>
            <a:ext cx="2616422" cy="830997"/>
          </a:xfrm>
          <a:prstGeom prst="rect">
            <a:avLst/>
          </a:prstGeom>
        </p:spPr>
        <p:txBody>
          <a:bodyPr wrap="none">
            <a:spAutoFit/>
          </a:bodyPr>
          <a:lstStyle/>
          <a:p>
            <a:r>
              <a:rPr lang="en-US" sz="2400" dirty="0" smtClean="0">
                <a:solidFill>
                  <a:srgbClr val="FF0000"/>
                </a:solidFill>
              </a:rPr>
              <a:t>a.k.a.,</a:t>
            </a:r>
          </a:p>
          <a:p>
            <a:r>
              <a:rPr lang="en-US" sz="2400" dirty="0" err="1" smtClean="0">
                <a:solidFill>
                  <a:srgbClr val="FF0000"/>
                </a:solidFill>
              </a:rPr>
              <a:t>Haar</a:t>
            </a:r>
            <a:r>
              <a:rPr lang="en-US" sz="2400" dirty="0" smtClean="0">
                <a:solidFill>
                  <a:srgbClr val="FF0000"/>
                </a:solidFill>
              </a:rPr>
              <a:t>-like </a:t>
            </a:r>
            <a:r>
              <a:rPr lang="en-US" sz="2400" dirty="0">
                <a:solidFill>
                  <a:srgbClr val="FF0000"/>
                </a:solidFill>
              </a:rPr>
              <a:t>features</a:t>
            </a:r>
            <a:endParaRPr lang="en-US" sz="2400" dirty="0"/>
          </a:p>
        </p:txBody>
      </p:sp>
    </p:spTree>
    <p:extLst>
      <p:ext uri="{BB962C8B-B14F-4D97-AF65-F5344CB8AC3E}">
        <p14:creationId xmlns:p14="http://schemas.microsoft.com/office/powerpoint/2010/main" val="10710228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457200" y="0"/>
            <a:ext cx="8229600" cy="1143000"/>
          </a:xfrm>
        </p:spPr>
        <p:txBody>
          <a:bodyPr/>
          <a:lstStyle/>
          <a:p>
            <a:pPr eaLnBrk="1" hangingPunct="1"/>
            <a:r>
              <a:rPr lang="en-US" altLang="en-US"/>
              <a:t>Consider the number line</a:t>
            </a:r>
          </a:p>
        </p:txBody>
      </p:sp>
      <p:pic>
        <p:nvPicPr>
          <p:cNvPr id="24578" name="Content Placeholder 3" descr="pic1p1.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457200" y="2133600"/>
            <a:ext cx="11364913" cy="4724400"/>
          </a:xfrm>
        </p:spPr>
      </p:pic>
      <p:sp>
        <p:nvSpPr>
          <p:cNvPr id="24579" name="Rectangle 3"/>
          <p:cNvSpPr>
            <a:spLocks noChangeArrowheads="1"/>
          </p:cNvSpPr>
          <p:nvPr/>
        </p:nvSpPr>
        <p:spPr bwMode="auto">
          <a:xfrm>
            <a:off x="304800" y="1219200"/>
            <a:ext cx="8570913"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charset="0"/>
              </a:defRPr>
            </a:lvl1pPr>
            <a:lvl2pPr marL="742950" indent="-285750">
              <a:spcBef>
                <a:spcPct val="20000"/>
              </a:spcBef>
              <a:buFont typeface="Arial" charset="0"/>
              <a:buChar char="–"/>
              <a:defRPr sz="2800">
                <a:solidFill>
                  <a:schemeClr val="tx1"/>
                </a:solidFill>
                <a:latin typeface="Calibri" charset="0"/>
              </a:defRPr>
            </a:lvl2pPr>
            <a:lvl3pPr marL="1143000" indent="-228600">
              <a:spcBef>
                <a:spcPct val="20000"/>
              </a:spcBef>
              <a:buFont typeface="Arial" charset="0"/>
              <a:buChar char="•"/>
              <a:defRPr sz="2400">
                <a:solidFill>
                  <a:schemeClr val="tx1"/>
                </a:solidFill>
                <a:latin typeface="Calibri" charset="0"/>
              </a:defRPr>
            </a:lvl3pPr>
            <a:lvl4pPr marL="1600200" indent="-228600">
              <a:spcBef>
                <a:spcPct val="20000"/>
              </a:spcBef>
              <a:buFont typeface="Arial" charset="0"/>
              <a:buChar char="–"/>
              <a:defRPr sz="2000">
                <a:solidFill>
                  <a:schemeClr val="tx1"/>
                </a:solidFill>
                <a:latin typeface="Calibri" charset="0"/>
              </a:defRPr>
            </a:lvl4pPr>
            <a:lvl5pPr marL="2057400" indent="-228600">
              <a:spcBef>
                <a:spcPct val="20000"/>
              </a:spcBef>
              <a:buFont typeface="Arial" charset="0"/>
              <a:buChar char="»"/>
              <a:defRPr sz="2000">
                <a:solidFill>
                  <a:schemeClr val="tx1"/>
                </a:solidFill>
                <a:latin typeface="Calibri"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charset="0"/>
              </a:defRPr>
            </a:lvl9pPr>
          </a:lstStyle>
          <a:p>
            <a:pPr eaLnBrk="1" hangingPunct="1">
              <a:spcBef>
                <a:spcPct val="0"/>
              </a:spcBef>
              <a:buFontTx/>
              <a:buNone/>
            </a:pPr>
            <a:r>
              <a:rPr lang="en-US" altLang="en-US" sz="1800">
                <a:latin typeface="Arial" charset="0"/>
              </a:rPr>
              <a:t>In all these plots of the number-line, the depiction of the y-axis is irrelevant, and is </a:t>
            </a:r>
          </a:p>
          <a:p>
            <a:pPr eaLnBrk="1" hangingPunct="1">
              <a:spcBef>
                <a:spcPct val="0"/>
              </a:spcBef>
              <a:buFontTx/>
              <a:buNone/>
            </a:pPr>
            <a:r>
              <a:rPr lang="en-US" altLang="en-US" sz="1800">
                <a:latin typeface="Arial" charset="0"/>
              </a:rPr>
              <a:t>only included to indicate that at that position the numbers switch from negative to </a:t>
            </a:r>
          </a:p>
          <a:p>
            <a:pPr eaLnBrk="1" hangingPunct="1">
              <a:spcBef>
                <a:spcPct val="0"/>
              </a:spcBef>
              <a:buFontTx/>
              <a:buNone/>
            </a:pPr>
            <a:r>
              <a:rPr lang="en-US" altLang="en-US" sz="1800">
                <a:latin typeface="Arial" charset="0"/>
              </a:rPr>
              <a:t>positive.</a:t>
            </a:r>
          </a:p>
        </p:txBody>
      </p:sp>
      <p:sp>
        <p:nvSpPr>
          <p:cNvPr id="24580" name="TextBox 1"/>
          <p:cNvSpPr txBox="1">
            <a:spLocks noChangeArrowheads="1"/>
          </p:cNvSpPr>
          <p:nvPr/>
        </p:nvSpPr>
        <p:spPr bwMode="auto">
          <a:xfrm>
            <a:off x="3200400" y="4953000"/>
            <a:ext cx="3127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ea typeface="Arial" charset="0"/>
                <a:cs typeface="Arial" charset="0"/>
              </a:defRPr>
            </a:lvl1pPr>
            <a:lvl2pPr marL="742950" indent="-285750">
              <a:defRPr>
                <a:solidFill>
                  <a:schemeClr val="tx1"/>
                </a:solidFill>
                <a:latin typeface="Arial" charset="0"/>
                <a:ea typeface="Arial" charset="0"/>
                <a:cs typeface="Arial" charset="0"/>
              </a:defRPr>
            </a:lvl2pPr>
            <a:lvl3pPr marL="1143000" indent="-228600">
              <a:defRPr>
                <a:solidFill>
                  <a:schemeClr val="tx1"/>
                </a:solidFill>
                <a:latin typeface="Arial" charset="0"/>
                <a:ea typeface="Arial" charset="0"/>
                <a:cs typeface="Arial" charset="0"/>
              </a:defRPr>
            </a:lvl3pPr>
            <a:lvl4pPr marL="1600200" indent="-228600">
              <a:defRPr>
                <a:solidFill>
                  <a:schemeClr val="tx1"/>
                </a:solidFill>
                <a:latin typeface="Arial" charset="0"/>
                <a:ea typeface="Arial" charset="0"/>
                <a:cs typeface="Arial" charset="0"/>
              </a:defRPr>
            </a:lvl4pPr>
            <a:lvl5pPr marL="2057400" indent="-22860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r>
              <a:rPr lang="en-US" altLang="en-US"/>
              <a:t>0</a:t>
            </a:r>
          </a:p>
        </p:txBody>
      </p:sp>
    </p:spTree>
    <p:extLst>
      <p:ext uri="{BB962C8B-B14F-4D97-AF65-F5344CB8AC3E}">
        <p14:creationId xmlns:p14="http://schemas.microsoft.com/office/powerpoint/2010/main" val="4734133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1143000"/>
          </a:xfrm>
        </p:spPr>
        <p:txBody>
          <a:bodyPr rtlCol="0">
            <a:normAutofit fontScale="90000"/>
          </a:bodyPr>
          <a:lstStyle/>
          <a:p>
            <a:pPr eaLnBrk="1" fontAlgn="auto" hangingPunct="1">
              <a:spcAft>
                <a:spcPts val="0"/>
              </a:spcAft>
              <a:defRPr/>
            </a:pPr>
            <a:r>
              <a:rPr lang="en-US" dirty="0" smtClean="0"/>
              <a:t>Convolution of pattern with first face</a:t>
            </a:r>
          </a:p>
        </p:txBody>
      </p:sp>
      <p:pic>
        <p:nvPicPr>
          <p:cNvPr id="25602" name="Content Placeholder 3" descr="pic1p2.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2478088"/>
            <a:ext cx="13103225" cy="5446712"/>
          </a:xfrm>
        </p:spPr>
      </p:pic>
      <p:sp>
        <p:nvSpPr>
          <p:cNvPr id="25603" name="Rectangle 3"/>
          <p:cNvSpPr>
            <a:spLocks noChangeArrowheads="1"/>
          </p:cNvSpPr>
          <p:nvPr/>
        </p:nvSpPr>
        <p:spPr bwMode="auto">
          <a:xfrm>
            <a:off x="762000" y="990600"/>
            <a:ext cx="6969125"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charset="0"/>
              </a:defRPr>
            </a:lvl1pPr>
            <a:lvl2pPr marL="742950" indent="-285750">
              <a:spcBef>
                <a:spcPct val="20000"/>
              </a:spcBef>
              <a:buFont typeface="Arial" charset="0"/>
              <a:buChar char="–"/>
              <a:defRPr sz="2800">
                <a:solidFill>
                  <a:schemeClr val="tx1"/>
                </a:solidFill>
                <a:latin typeface="Calibri" charset="0"/>
              </a:defRPr>
            </a:lvl2pPr>
            <a:lvl3pPr marL="1143000" indent="-228600">
              <a:spcBef>
                <a:spcPct val="20000"/>
              </a:spcBef>
              <a:buFont typeface="Arial" charset="0"/>
              <a:buChar char="•"/>
              <a:defRPr sz="2400">
                <a:solidFill>
                  <a:schemeClr val="tx1"/>
                </a:solidFill>
                <a:latin typeface="Calibri" charset="0"/>
              </a:defRPr>
            </a:lvl3pPr>
            <a:lvl4pPr marL="1600200" indent="-228600">
              <a:spcBef>
                <a:spcPct val="20000"/>
              </a:spcBef>
              <a:buFont typeface="Arial" charset="0"/>
              <a:buChar char="–"/>
              <a:defRPr sz="2000">
                <a:solidFill>
                  <a:schemeClr val="tx1"/>
                </a:solidFill>
                <a:latin typeface="Calibri" charset="0"/>
              </a:defRPr>
            </a:lvl4pPr>
            <a:lvl5pPr marL="2057400" indent="-228600">
              <a:spcBef>
                <a:spcPct val="20000"/>
              </a:spcBef>
              <a:buFont typeface="Arial" charset="0"/>
              <a:buChar char="»"/>
              <a:defRPr sz="2000">
                <a:solidFill>
                  <a:schemeClr val="tx1"/>
                </a:solidFill>
                <a:latin typeface="Calibri"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charset="0"/>
              </a:defRPr>
            </a:lvl9pPr>
          </a:lstStyle>
          <a:p>
            <a:pPr eaLnBrk="1" hangingPunct="1">
              <a:spcBef>
                <a:spcPct val="0"/>
              </a:spcBef>
              <a:buFontTx/>
              <a:buNone/>
            </a:pPr>
            <a:r>
              <a:rPr lang="en-US" altLang="en-US" sz="1800">
                <a:latin typeface="Arial" charset="0"/>
              </a:rPr>
              <a:t>Our Convolution table has a combination of 0’s, +1’s, and -1’s.</a:t>
            </a:r>
          </a:p>
          <a:p>
            <a:pPr eaLnBrk="1" hangingPunct="1">
              <a:spcBef>
                <a:spcPct val="0"/>
              </a:spcBef>
              <a:buFontTx/>
              <a:buNone/>
            </a:pPr>
            <a:r>
              <a:rPr lang="en-US" altLang="en-US" sz="1800">
                <a:latin typeface="Arial" charset="0"/>
              </a:rPr>
              <a:t>Hence, a one-step convolution between the table and our first face</a:t>
            </a:r>
          </a:p>
          <a:p>
            <a:pPr eaLnBrk="1" hangingPunct="1">
              <a:spcBef>
                <a:spcPct val="0"/>
              </a:spcBef>
              <a:buFontTx/>
              <a:buNone/>
            </a:pPr>
            <a:r>
              <a:rPr lang="en-US" altLang="en-US" sz="1800">
                <a:latin typeface="Arial" charset="0"/>
              </a:rPr>
              <a:t>is some integer between negative infinity and positive infinity.</a:t>
            </a:r>
          </a:p>
          <a:p>
            <a:pPr eaLnBrk="1" hangingPunct="1">
              <a:spcBef>
                <a:spcPct val="0"/>
              </a:spcBef>
              <a:buFontTx/>
              <a:buNone/>
            </a:pPr>
            <a:endParaRPr lang="en-US" altLang="en-US" sz="1800">
              <a:latin typeface="Arial" charset="0"/>
            </a:endParaRPr>
          </a:p>
          <a:p>
            <a:pPr eaLnBrk="1" hangingPunct="1">
              <a:spcBef>
                <a:spcPct val="0"/>
              </a:spcBef>
              <a:buFontTx/>
              <a:buNone/>
            </a:pPr>
            <a:r>
              <a:rPr lang="en-US" altLang="en-US" sz="1800">
                <a:latin typeface="Arial" charset="0"/>
              </a:rPr>
              <a:t>So, plot this resulting integer on the number line.</a:t>
            </a:r>
          </a:p>
        </p:txBody>
      </p:sp>
      <p:sp>
        <p:nvSpPr>
          <p:cNvPr id="25604" name="TextBox 5"/>
          <p:cNvSpPr txBox="1">
            <a:spLocks noChangeArrowheads="1"/>
          </p:cNvSpPr>
          <p:nvPr/>
        </p:nvSpPr>
        <p:spPr bwMode="auto">
          <a:xfrm>
            <a:off x="3802063" y="5715000"/>
            <a:ext cx="3127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ea typeface="Arial" charset="0"/>
                <a:cs typeface="Arial" charset="0"/>
              </a:defRPr>
            </a:lvl1pPr>
            <a:lvl2pPr marL="742950" indent="-285750">
              <a:defRPr>
                <a:solidFill>
                  <a:schemeClr val="tx1"/>
                </a:solidFill>
                <a:latin typeface="Arial" charset="0"/>
                <a:ea typeface="Arial" charset="0"/>
                <a:cs typeface="Arial" charset="0"/>
              </a:defRPr>
            </a:lvl2pPr>
            <a:lvl3pPr marL="1143000" indent="-228600">
              <a:defRPr>
                <a:solidFill>
                  <a:schemeClr val="tx1"/>
                </a:solidFill>
                <a:latin typeface="Arial" charset="0"/>
                <a:ea typeface="Arial" charset="0"/>
                <a:cs typeface="Arial" charset="0"/>
              </a:defRPr>
            </a:lvl3pPr>
            <a:lvl4pPr marL="1600200" indent="-228600">
              <a:defRPr>
                <a:solidFill>
                  <a:schemeClr val="tx1"/>
                </a:solidFill>
                <a:latin typeface="Arial" charset="0"/>
                <a:ea typeface="Arial" charset="0"/>
                <a:cs typeface="Arial" charset="0"/>
              </a:defRPr>
            </a:lvl4pPr>
            <a:lvl5pPr marL="2057400" indent="-22860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r>
              <a:rPr lang="en-US" altLang="en-US"/>
              <a:t>0</a:t>
            </a:r>
          </a:p>
        </p:txBody>
      </p:sp>
      <p:pic>
        <p:nvPicPr>
          <p:cNvPr id="25605" name="Content Placeholder 3" descr="viojone8.jpg"/>
          <p:cNvPicPr>
            <a:picLocks noChangeAspect="1"/>
          </p:cNvPicPr>
          <p:nvPr/>
        </p:nvPicPr>
        <p:blipFill>
          <a:blip r:embed="rId3">
            <a:extLst>
              <a:ext uri="{28A0092B-C50C-407E-A947-70E740481C1C}">
                <a14:useLocalDpi xmlns:a14="http://schemas.microsoft.com/office/drawing/2010/main" val="0"/>
              </a:ext>
            </a:extLst>
          </a:blip>
          <a:srcRect l="15961" t="47141" r="50665" b="14136"/>
          <a:stretch>
            <a:fillRect/>
          </a:stretch>
        </p:blipFill>
        <p:spPr bwMode="auto">
          <a:xfrm>
            <a:off x="5749925" y="2357438"/>
            <a:ext cx="1524000" cy="15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pic>
      <p:pic>
        <p:nvPicPr>
          <p:cNvPr id="25606" name="Content Placeholder 3" descr="pic3.jpg"/>
          <p:cNvPicPr>
            <a:picLocks noChangeAspect="1"/>
          </p:cNvPicPr>
          <p:nvPr/>
        </p:nvPicPr>
        <p:blipFill>
          <a:blip r:embed="rId4">
            <a:extLst>
              <a:ext uri="{28A0092B-C50C-407E-A947-70E740481C1C}">
                <a14:useLocalDpi xmlns:a14="http://schemas.microsoft.com/office/drawing/2010/main" val="0"/>
              </a:ext>
            </a:extLst>
          </a:blip>
          <a:srcRect l="17902" r="74089" b="83698"/>
          <a:stretch>
            <a:fillRect/>
          </a:stretch>
        </p:blipFill>
        <p:spPr bwMode="auto">
          <a:xfrm>
            <a:off x="7431088" y="2468563"/>
            <a:ext cx="1577975" cy="1335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pic>
    </p:spTree>
    <p:extLst>
      <p:ext uri="{BB962C8B-B14F-4D97-AF65-F5344CB8AC3E}">
        <p14:creationId xmlns:p14="http://schemas.microsoft.com/office/powerpoint/2010/main" val="2307907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p:txBody>
          <a:bodyPr/>
          <a:lstStyle/>
          <a:p>
            <a:pPr eaLnBrk="1" hangingPunct="1"/>
            <a:r>
              <a:rPr lang="en-US" altLang="en-US"/>
              <a:t>Bring in the second face, and more</a:t>
            </a:r>
          </a:p>
        </p:txBody>
      </p:sp>
      <p:pic>
        <p:nvPicPr>
          <p:cNvPr id="26626" name="Content Placeholder 3" descr="pic1p4.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304800" y="1295400"/>
            <a:ext cx="14663738" cy="6096000"/>
          </a:xfrm>
        </p:spPr>
      </p:pic>
      <p:pic>
        <p:nvPicPr>
          <p:cNvPr id="26627" name="Content Placeholder 3" descr="viojone8.jpg"/>
          <p:cNvPicPr>
            <a:picLocks noChangeAspect="1"/>
          </p:cNvPicPr>
          <p:nvPr/>
        </p:nvPicPr>
        <p:blipFill>
          <a:blip r:embed="rId3">
            <a:extLst>
              <a:ext uri="{28A0092B-C50C-407E-A947-70E740481C1C}">
                <a14:useLocalDpi xmlns:a14="http://schemas.microsoft.com/office/drawing/2010/main" val="0"/>
              </a:ext>
            </a:extLst>
          </a:blip>
          <a:srcRect l="15961" t="47141" r="50665" b="14136"/>
          <a:stretch>
            <a:fillRect/>
          </a:stretch>
        </p:blipFill>
        <p:spPr bwMode="auto">
          <a:xfrm>
            <a:off x="5181600" y="2549525"/>
            <a:ext cx="1447800"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pic>
      <p:pic>
        <p:nvPicPr>
          <p:cNvPr id="26628" name="Content Placeholder 3" descr="pic3.jpg"/>
          <p:cNvPicPr>
            <a:picLocks noChangeAspect="1"/>
          </p:cNvPicPr>
          <p:nvPr/>
        </p:nvPicPr>
        <p:blipFill>
          <a:blip r:embed="rId4">
            <a:extLst>
              <a:ext uri="{28A0092B-C50C-407E-A947-70E740481C1C}">
                <a14:useLocalDpi xmlns:a14="http://schemas.microsoft.com/office/drawing/2010/main" val="0"/>
              </a:ext>
            </a:extLst>
          </a:blip>
          <a:srcRect l="4935" t="17262" r="79208" b="43608"/>
          <a:stretch>
            <a:fillRect/>
          </a:stretch>
        </p:blipFill>
        <p:spPr bwMode="auto">
          <a:xfrm>
            <a:off x="6629400" y="1417638"/>
            <a:ext cx="2514600" cy="2579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pic>
    </p:spTree>
    <p:extLst>
      <p:ext uri="{BB962C8B-B14F-4D97-AF65-F5344CB8AC3E}">
        <p14:creationId xmlns:p14="http://schemas.microsoft.com/office/powerpoint/2010/main" val="54414775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a:xfrm>
            <a:off x="228600" y="-152400"/>
            <a:ext cx="8229600" cy="1143000"/>
          </a:xfrm>
        </p:spPr>
        <p:txBody>
          <a:bodyPr/>
          <a:lstStyle/>
          <a:p>
            <a:pPr eaLnBrk="1" hangingPunct="1"/>
            <a:r>
              <a:rPr lang="en-US" altLang="en-US"/>
              <a:t>Do all faces</a:t>
            </a:r>
          </a:p>
        </p:txBody>
      </p:sp>
      <p:pic>
        <p:nvPicPr>
          <p:cNvPr id="27650" name="Content Placeholder 3" descr="pic1p5.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0" y="1066800"/>
            <a:ext cx="15214600" cy="6324600"/>
          </a:xfrm>
        </p:spPr>
      </p:pic>
    </p:spTree>
    <p:extLst>
      <p:ext uri="{BB962C8B-B14F-4D97-AF65-F5344CB8AC3E}">
        <p14:creationId xmlns:p14="http://schemas.microsoft.com/office/powerpoint/2010/main" val="15058821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457200" y="0"/>
            <a:ext cx="8229600" cy="1143000"/>
          </a:xfrm>
        </p:spPr>
        <p:txBody>
          <a:bodyPr/>
          <a:lstStyle/>
          <a:p>
            <a:pPr eaLnBrk="1" hangingPunct="1"/>
            <a:r>
              <a:rPr lang="en-US" altLang="en-US"/>
              <a:t>Start putting the non-faces in</a:t>
            </a:r>
          </a:p>
        </p:txBody>
      </p:sp>
      <p:pic>
        <p:nvPicPr>
          <p:cNvPr id="28674" name="Content Placeholder 3" descr="pic1p7.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228600" y="914400"/>
            <a:ext cx="15762288" cy="6553200"/>
          </a:xfrm>
        </p:spPr>
      </p:pic>
      <p:pic>
        <p:nvPicPr>
          <p:cNvPr id="28675" name="Content Placeholder 3" descr="pic2.jpg"/>
          <p:cNvPicPr>
            <a:picLocks noChangeAspect="1"/>
          </p:cNvPicPr>
          <p:nvPr/>
        </p:nvPicPr>
        <p:blipFill>
          <a:blip r:embed="rId3">
            <a:extLst>
              <a:ext uri="{28A0092B-C50C-407E-A947-70E740481C1C}">
                <a14:useLocalDpi xmlns:a14="http://schemas.microsoft.com/office/drawing/2010/main" val="0"/>
              </a:ext>
            </a:extLst>
          </a:blip>
          <a:srcRect l="3703" r="72221" b="40417"/>
          <a:stretch>
            <a:fillRect/>
          </a:stretch>
        </p:blipFill>
        <p:spPr bwMode="auto">
          <a:xfrm>
            <a:off x="5932488" y="762000"/>
            <a:ext cx="3279775" cy="337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pic>
      <p:pic>
        <p:nvPicPr>
          <p:cNvPr id="28676" name="Content Placeholder 3" descr="viojone8.jpg"/>
          <p:cNvPicPr>
            <a:picLocks noChangeAspect="1"/>
          </p:cNvPicPr>
          <p:nvPr/>
        </p:nvPicPr>
        <p:blipFill>
          <a:blip r:embed="rId4">
            <a:extLst>
              <a:ext uri="{28A0092B-C50C-407E-A947-70E740481C1C}">
                <a14:useLocalDpi xmlns:a14="http://schemas.microsoft.com/office/drawing/2010/main" val="0"/>
              </a:ext>
            </a:extLst>
          </a:blip>
          <a:srcRect l="15961" t="47141" r="50665" b="14136"/>
          <a:stretch>
            <a:fillRect/>
          </a:stretch>
        </p:blipFill>
        <p:spPr bwMode="auto">
          <a:xfrm>
            <a:off x="4575175" y="2579688"/>
            <a:ext cx="1338263" cy="1336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pic>
    </p:spTree>
    <p:extLst>
      <p:ext uri="{BB962C8B-B14F-4D97-AF65-F5344CB8AC3E}">
        <p14:creationId xmlns:p14="http://schemas.microsoft.com/office/powerpoint/2010/main" val="12661958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a:xfrm>
            <a:off x="381000" y="0"/>
            <a:ext cx="8229600" cy="1143000"/>
          </a:xfrm>
        </p:spPr>
        <p:txBody>
          <a:bodyPr/>
          <a:lstStyle/>
          <a:p>
            <a:pPr eaLnBrk="1" hangingPunct="1"/>
            <a:r>
              <a:rPr lang="en-US" altLang="en-US"/>
              <a:t>Put them both in</a:t>
            </a:r>
          </a:p>
        </p:txBody>
      </p:sp>
      <p:pic>
        <p:nvPicPr>
          <p:cNvPr id="29698" name="Content Placeholder 3" descr="pic1p8.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0" y="1295400"/>
            <a:ext cx="14662150" cy="6096000"/>
          </a:xfrm>
        </p:spPr>
      </p:pic>
    </p:spTree>
    <p:extLst>
      <p:ext uri="{BB962C8B-B14F-4D97-AF65-F5344CB8AC3E}">
        <p14:creationId xmlns:p14="http://schemas.microsoft.com/office/powerpoint/2010/main" val="153772223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title"/>
          </p:nvPr>
        </p:nvSpPr>
        <p:spPr>
          <a:xfrm>
            <a:off x="457200" y="-228600"/>
            <a:ext cx="8229600" cy="1143000"/>
          </a:xfrm>
        </p:spPr>
        <p:txBody>
          <a:bodyPr/>
          <a:lstStyle/>
          <a:p>
            <a:pPr eaLnBrk="1" hangingPunct="1"/>
            <a:r>
              <a:rPr lang="en-US" altLang="en-US"/>
              <a:t>Start search for THRESHOLD</a:t>
            </a:r>
          </a:p>
        </p:txBody>
      </p:sp>
      <p:pic>
        <p:nvPicPr>
          <p:cNvPr id="30722" name="Content Placeholder 3" descr="pic1p9.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0" y="2362200"/>
            <a:ext cx="14325600" cy="4495800"/>
          </a:xfrm>
        </p:spPr>
      </p:pic>
      <p:sp>
        <p:nvSpPr>
          <p:cNvPr id="30723" name="Rectangle 3"/>
          <p:cNvSpPr>
            <a:spLocks noChangeArrowheads="1"/>
          </p:cNvSpPr>
          <p:nvPr/>
        </p:nvSpPr>
        <p:spPr bwMode="auto">
          <a:xfrm>
            <a:off x="0" y="838200"/>
            <a:ext cx="9239250"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charset="0"/>
              </a:defRPr>
            </a:lvl1pPr>
            <a:lvl2pPr marL="742950" indent="-285750">
              <a:spcBef>
                <a:spcPct val="20000"/>
              </a:spcBef>
              <a:buFont typeface="Arial" charset="0"/>
              <a:buChar char="–"/>
              <a:defRPr sz="2800">
                <a:solidFill>
                  <a:schemeClr val="tx1"/>
                </a:solidFill>
                <a:latin typeface="Calibri" charset="0"/>
              </a:defRPr>
            </a:lvl2pPr>
            <a:lvl3pPr marL="1143000" indent="-228600">
              <a:spcBef>
                <a:spcPct val="20000"/>
              </a:spcBef>
              <a:buFont typeface="Arial" charset="0"/>
              <a:buChar char="•"/>
              <a:defRPr sz="2400">
                <a:solidFill>
                  <a:schemeClr val="tx1"/>
                </a:solidFill>
                <a:latin typeface="Calibri" charset="0"/>
              </a:defRPr>
            </a:lvl3pPr>
            <a:lvl4pPr marL="1600200" indent="-228600">
              <a:spcBef>
                <a:spcPct val="20000"/>
              </a:spcBef>
              <a:buFont typeface="Arial" charset="0"/>
              <a:buChar char="–"/>
              <a:defRPr sz="2000">
                <a:solidFill>
                  <a:schemeClr val="tx1"/>
                </a:solidFill>
                <a:latin typeface="Calibri" charset="0"/>
              </a:defRPr>
            </a:lvl4pPr>
            <a:lvl5pPr marL="2057400" indent="-228600">
              <a:spcBef>
                <a:spcPct val="20000"/>
              </a:spcBef>
              <a:buFont typeface="Arial" charset="0"/>
              <a:buChar char="»"/>
              <a:defRPr sz="2000">
                <a:solidFill>
                  <a:schemeClr val="tx1"/>
                </a:solidFill>
                <a:latin typeface="Calibri"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charset="0"/>
              </a:defRPr>
            </a:lvl9pPr>
          </a:lstStyle>
          <a:p>
            <a:pPr eaLnBrk="1" hangingPunct="1">
              <a:spcBef>
                <a:spcPct val="0"/>
              </a:spcBef>
              <a:buFontTx/>
              <a:buNone/>
            </a:pPr>
            <a:r>
              <a:rPr lang="en-US" altLang="en-US" sz="1800">
                <a:latin typeface="Arial" charset="0"/>
              </a:rPr>
              <a:t>We consider a candidate Threshold (each arrow represents a possible Threshold). </a:t>
            </a:r>
          </a:p>
          <a:p>
            <a:pPr eaLnBrk="1" hangingPunct="1">
              <a:spcBef>
                <a:spcPct val="0"/>
              </a:spcBef>
              <a:buFontTx/>
              <a:buNone/>
            </a:pPr>
            <a:r>
              <a:rPr lang="en-US" altLang="en-US" sz="1800">
                <a:latin typeface="Arial" charset="0"/>
              </a:rPr>
              <a:t>For it, we then ask: Suppose we labeled its left-hand side as the realm of the negatives,</a:t>
            </a:r>
          </a:p>
          <a:p>
            <a:pPr eaLnBrk="1" hangingPunct="1">
              <a:spcBef>
                <a:spcPct val="0"/>
              </a:spcBef>
              <a:buFontTx/>
              <a:buNone/>
            </a:pPr>
            <a:r>
              <a:rPr lang="en-US" altLang="en-US" sz="1800">
                <a:latin typeface="Arial" charset="0"/>
              </a:rPr>
              <a:t>and the right hand side as the realm of the positives; then what would be the error?</a:t>
            </a:r>
          </a:p>
          <a:p>
            <a:pPr eaLnBrk="1" hangingPunct="1">
              <a:spcBef>
                <a:spcPct val="0"/>
              </a:spcBef>
              <a:buFontTx/>
              <a:buNone/>
            </a:pPr>
            <a:r>
              <a:rPr lang="en-US" altLang="en-US" sz="1800">
                <a:latin typeface="Arial" charset="0"/>
              </a:rPr>
              <a:t>i.e., given that parity-sign label, how many example actual positives end up on its left, </a:t>
            </a:r>
          </a:p>
          <a:p>
            <a:pPr eaLnBrk="1" hangingPunct="1">
              <a:spcBef>
                <a:spcPct val="0"/>
              </a:spcBef>
              <a:buFontTx/>
              <a:buNone/>
            </a:pPr>
            <a:r>
              <a:rPr lang="en-US" altLang="en-US" sz="1800">
                <a:latin typeface="Arial" charset="0"/>
              </a:rPr>
              <a:t>and how many actual negatives end up on its right, they constitute its error.</a:t>
            </a:r>
          </a:p>
        </p:txBody>
      </p:sp>
    </p:spTree>
    <p:extLst>
      <p:ext uri="{BB962C8B-B14F-4D97-AF65-F5344CB8AC3E}">
        <p14:creationId xmlns:p14="http://schemas.microsoft.com/office/powerpoint/2010/main" val="16793284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a:t>
            </a:r>
            <a:endParaRPr lang="en-US" dirty="0"/>
          </a:p>
        </p:txBody>
      </p:sp>
      <p:sp>
        <p:nvSpPr>
          <p:cNvPr id="3" name="Content Placeholder 2"/>
          <p:cNvSpPr>
            <a:spLocks noGrp="1"/>
          </p:cNvSpPr>
          <p:nvPr>
            <p:ph idx="1"/>
          </p:nvPr>
        </p:nvSpPr>
        <p:spPr/>
        <p:txBody>
          <a:bodyPr/>
          <a:lstStyle/>
          <a:p>
            <a:r>
              <a:rPr lang="en-US" dirty="0" smtClean="0"/>
              <a:t>Administration</a:t>
            </a:r>
          </a:p>
          <a:p>
            <a:r>
              <a:rPr lang="en-US" b="1" dirty="0" smtClean="0"/>
              <a:t>The Viola-Jones </a:t>
            </a:r>
            <a:r>
              <a:rPr lang="en-US" b="1" dirty="0"/>
              <a:t>Face </a:t>
            </a:r>
            <a:r>
              <a:rPr lang="en-US" b="1" dirty="0" smtClean="0"/>
              <a:t>Detection: Big Picture </a:t>
            </a:r>
          </a:p>
          <a:p>
            <a:r>
              <a:rPr lang="en-US" dirty="0" err="1" smtClean="0"/>
              <a:t>AdaBoost</a:t>
            </a:r>
            <a:r>
              <a:rPr lang="en-US" dirty="0" smtClean="0"/>
              <a:t>: Review</a:t>
            </a:r>
          </a:p>
          <a:p>
            <a:r>
              <a:rPr lang="en-US" dirty="0" err="1" smtClean="0"/>
              <a:t>AdaBoost</a:t>
            </a:r>
            <a:r>
              <a:rPr lang="en-US" dirty="0" smtClean="0"/>
              <a:t> in Viola-Jones’ Context: Review</a:t>
            </a:r>
          </a:p>
          <a:p>
            <a:r>
              <a:rPr lang="en-US" b="1" dirty="0" smtClean="0"/>
              <a:t>Integral Image: </a:t>
            </a:r>
            <a:r>
              <a:rPr lang="en-US" b="1" dirty="0"/>
              <a:t>Final Big Speed-up</a:t>
            </a:r>
          </a:p>
          <a:p>
            <a:endParaRPr lang="en-US" dirty="0"/>
          </a:p>
        </p:txBody>
      </p:sp>
    </p:spTree>
    <p:extLst>
      <p:ext uri="{BB962C8B-B14F-4D97-AF65-F5344CB8AC3E}">
        <p14:creationId xmlns:p14="http://schemas.microsoft.com/office/powerpoint/2010/main" val="459811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a:xfrm>
            <a:off x="0" y="-228600"/>
            <a:ext cx="8229600" cy="1143000"/>
          </a:xfrm>
        </p:spPr>
        <p:txBody>
          <a:bodyPr/>
          <a:lstStyle/>
          <a:p>
            <a:pPr eaLnBrk="1" hangingPunct="1"/>
            <a:r>
              <a:rPr lang="en-US" altLang="en-US"/>
              <a:t>Find the best (i.e., lowest error)</a:t>
            </a:r>
          </a:p>
        </p:txBody>
      </p:sp>
      <p:pic>
        <p:nvPicPr>
          <p:cNvPr id="31746" name="Content Placeholder 3" descr="pic1p10.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0" y="1371600"/>
            <a:ext cx="15028863" cy="5715000"/>
          </a:xfrm>
        </p:spPr>
      </p:pic>
      <p:sp>
        <p:nvSpPr>
          <p:cNvPr id="31747" name="Rectangle 3"/>
          <p:cNvSpPr>
            <a:spLocks noChangeArrowheads="1"/>
          </p:cNvSpPr>
          <p:nvPr/>
        </p:nvSpPr>
        <p:spPr bwMode="auto">
          <a:xfrm>
            <a:off x="0" y="609600"/>
            <a:ext cx="899477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charset="0"/>
              </a:defRPr>
            </a:lvl1pPr>
            <a:lvl2pPr marL="742950" indent="-285750">
              <a:spcBef>
                <a:spcPct val="20000"/>
              </a:spcBef>
              <a:buFont typeface="Arial" charset="0"/>
              <a:buChar char="–"/>
              <a:defRPr sz="2800">
                <a:solidFill>
                  <a:schemeClr val="tx1"/>
                </a:solidFill>
                <a:latin typeface="Calibri" charset="0"/>
              </a:defRPr>
            </a:lvl2pPr>
            <a:lvl3pPr marL="1143000" indent="-228600">
              <a:spcBef>
                <a:spcPct val="20000"/>
              </a:spcBef>
              <a:buFont typeface="Arial" charset="0"/>
              <a:buChar char="•"/>
              <a:defRPr sz="2400">
                <a:solidFill>
                  <a:schemeClr val="tx1"/>
                </a:solidFill>
                <a:latin typeface="Calibri" charset="0"/>
              </a:defRPr>
            </a:lvl3pPr>
            <a:lvl4pPr marL="1600200" indent="-228600">
              <a:spcBef>
                <a:spcPct val="20000"/>
              </a:spcBef>
              <a:buFont typeface="Arial" charset="0"/>
              <a:buChar char="–"/>
              <a:defRPr sz="2000">
                <a:solidFill>
                  <a:schemeClr val="tx1"/>
                </a:solidFill>
                <a:latin typeface="Calibri" charset="0"/>
              </a:defRPr>
            </a:lvl4pPr>
            <a:lvl5pPr marL="2057400" indent="-228600">
              <a:spcBef>
                <a:spcPct val="20000"/>
              </a:spcBef>
              <a:buFont typeface="Arial" charset="0"/>
              <a:buChar char="»"/>
              <a:defRPr sz="2000">
                <a:solidFill>
                  <a:schemeClr val="tx1"/>
                </a:solidFill>
                <a:latin typeface="Calibri"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charset="0"/>
              </a:defRPr>
            </a:lvl9pPr>
          </a:lstStyle>
          <a:p>
            <a:pPr eaLnBrk="1" hangingPunct="1">
              <a:spcBef>
                <a:spcPct val="0"/>
              </a:spcBef>
              <a:buFontTx/>
              <a:buNone/>
            </a:pPr>
            <a:r>
              <a:rPr lang="en-US" altLang="en-US" sz="1800">
                <a:latin typeface="Arial" charset="0"/>
              </a:rPr>
              <a:t>Verify for yourself, that placements other than the one shown as best, would be worse.</a:t>
            </a:r>
          </a:p>
          <a:p>
            <a:pPr eaLnBrk="1" hangingPunct="1">
              <a:spcBef>
                <a:spcPct val="0"/>
              </a:spcBef>
              <a:buFontTx/>
              <a:buNone/>
            </a:pPr>
            <a:r>
              <a:rPr lang="en-US" altLang="en-US" sz="1800">
                <a:latin typeface="Arial" charset="0"/>
              </a:rPr>
              <a:t>We have shown coloring in the error for the best placement.</a:t>
            </a:r>
          </a:p>
          <a:p>
            <a:pPr eaLnBrk="1" hangingPunct="1">
              <a:spcBef>
                <a:spcPct val="0"/>
              </a:spcBef>
              <a:buFontTx/>
              <a:buNone/>
            </a:pPr>
            <a:r>
              <a:rPr lang="en-US" altLang="en-US" sz="1800">
                <a:latin typeface="Arial" charset="0"/>
              </a:rPr>
              <a:t>Now you color in the error for another choice, e.g.,  the arrow that  is 4</a:t>
            </a:r>
            <a:r>
              <a:rPr lang="en-US" altLang="en-US" sz="1800" baseline="30000">
                <a:latin typeface="Arial" charset="0"/>
              </a:rPr>
              <a:t>th</a:t>
            </a:r>
            <a:r>
              <a:rPr lang="en-US" altLang="en-US" sz="1800">
                <a:latin typeface="Arial" charset="0"/>
              </a:rPr>
              <a:t> from the left.</a:t>
            </a:r>
          </a:p>
        </p:txBody>
      </p:sp>
    </p:spTree>
    <p:extLst>
      <p:ext uri="{BB962C8B-B14F-4D97-AF65-F5344CB8AC3E}">
        <p14:creationId xmlns:p14="http://schemas.microsoft.com/office/powerpoint/2010/main" val="9516561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69" name="Content Placeholder 3" descr="pic1p11.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0" y="1066800"/>
            <a:ext cx="14662150" cy="6096000"/>
          </a:xfrm>
        </p:spPr>
      </p:pic>
      <p:pic>
        <p:nvPicPr>
          <p:cNvPr id="32770" name="Content Placeholder 3" descr="viojone8.jpg"/>
          <p:cNvPicPr>
            <a:picLocks noChangeAspect="1"/>
          </p:cNvPicPr>
          <p:nvPr/>
        </p:nvPicPr>
        <p:blipFill>
          <a:blip r:embed="rId3">
            <a:extLst>
              <a:ext uri="{28A0092B-C50C-407E-A947-70E740481C1C}">
                <a14:useLocalDpi xmlns:a14="http://schemas.microsoft.com/office/drawing/2010/main" val="0"/>
              </a:ext>
            </a:extLst>
          </a:blip>
          <a:srcRect l="15961" t="47141" r="50665" b="14136"/>
          <a:stretch>
            <a:fillRect/>
          </a:stretch>
        </p:blipFill>
        <p:spPr bwMode="auto">
          <a:xfrm>
            <a:off x="7273925" y="1828800"/>
            <a:ext cx="1336675" cy="1336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pic>
      <p:sp>
        <p:nvSpPr>
          <p:cNvPr id="2" name="Rectangle 1"/>
          <p:cNvSpPr/>
          <p:nvPr/>
        </p:nvSpPr>
        <p:spPr>
          <a:xfrm>
            <a:off x="3810000" y="2209800"/>
            <a:ext cx="3463925"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Arial" charset="0"/>
                <a:ea typeface="Arial" charset="0"/>
                <a:cs typeface="Arial" charset="0"/>
              </a:defRPr>
            </a:lvl1pPr>
            <a:lvl2pPr marL="742950" indent="-285750">
              <a:defRPr>
                <a:solidFill>
                  <a:schemeClr val="tx1"/>
                </a:solidFill>
                <a:latin typeface="Arial" charset="0"/>
                <a:ea typeface="Arial" charset="0"/>
                <a:cs typeface="Arial" charset="0"/>
              </a:defRPr>
            </a:lvl2pPr>
            <a:lvl3pPr marL="1143000" indent="-228600">
              <a:defRPr>
                <a:solidFill>
                  <a:schemeClr val="tx1"/>
                </a:solidFill>
                <a:latin typeface="Arial" charset="0"/>
                <a:ea typeface="Arial" charset="0"/>
                <a:cs typeface="Arial" charset="0"/>
              </a:defRPr>
            </a:lvl3pPr>
            <a:lvl4pPr marL="1600200" indent="-228600">
              <a:defRPr>
                <a:solidFill>
                  <a:schemeClr val="tx1"/>
                </a:solidFill>
                <a:latin typeface="Arial" charset="0"/>
                <a:ea typeface="Arial" charset="0"/>
                <a:cs typeface="Arial" charset="0"/>
              </a:defRPr>
            </a:lvl4pPr>
            <a:lvl5pPr marL="2057400" indent="-22860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endParaRPr lang="en-US" altLang="en-US">
              <a:solidFill>
                <a:srgbClr val="FFFFFF"/>
              </a:solidFill>
              <a:latin typeface="Calibri" charset="0"/>
            </a:endParaRPr>
          </a:p>
        </p:txBody>
      </p:sp>
      <p:sp>
        <p:nvSpPr>
          <p:cNvPr id="32772" name="Title 1"/>
          <p:cNvSpPr>
            <a:spLocks noGrp="1"/>
          </p:cNvSpPr>
          <p:nvPr>
            <p:ph type="title"/>
          </p:nvPr>
        </p:nvSpPr>
        <p:spPr>
          <a:xfrm>
            <a:off x="381000" y="0"/>
            <a:ext cx="8229600" cy="1295400"/>
          </a:xfrm>
        </p:spPr>
        <p:txBody>
          <a:bodyPr/>
          <a:lstStyle/>
          <a:p>
            <a:pPr eaLnBrk="1" hangingPunct="1"/>
            <a:r>
              <a:rPr lang="en-US" altLang="en-US"/>
              <a:t>We have got one </a:t>
            </a:r>
            <a:r>
              <a:rPr lang="en-US" altLang="en-US">
                <a:solidFill>
                  <a:srgbClr val="0432FF"/>
                </a:solidFill>
              </a:rPr>
              <a:t>weak expert</a:t>
            </a:r>
            <a:r>
              <a:rPr lang="en-US" altLang="en-US"/>
              <a:t>,</a:t>
            </a:r>
            <a:br>
              <a:rPr lang="en-US" altLang="en-US"/>
            </a:br>
            <a:r>
              <a:rPr lang="en-US" altLang="en-US"/>
              <a:t>i.e., the pattern + the threshold</a:t>
            </a:r>
          </a:p>
        </p:txBody>
      </p:sp>
    </p:spTree>
    <p:extLst>
      <p:ext uri="{BB962C8B-B14F-4D97-AF65-F5344CB8AC3E}">
        <p14:creationId xmlns:p14="http://schemas.microsoft.com/office/powerpoint/2010/main" val="17206075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457200" y="0"/>
            <a:ext cx="8229600" cy="1143000"/>
          </a:xfrm>
        </p:spPr>
        <p:txBody>
          <a:bodyPr/>
          <a:lstStyle/>
          <a:p>
            <a:pPr eaLnBrk="1" hangingPunct="1"/>
            <a:r>
              <a:rPr lang="en-US" altLang="en-US"/>
              <a:t>Remember …</a:t>
            </a:r>
          </a:p>
        </p:txBody>
      </p:sp>
      <p:pic>
        <p:nvPicPr>
          <p:cNvPr id="33794" name="Content Placeholder 3" descr="first1.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457200" y="2667000"/>
            <a:ext cx="8229600" cy="3421063"/>
          </a:xfrm>
        </p:spPr>
      </p:pic>
      <p:sp>
        <p:nvSpPr>
          <p:cNvPr id="33795" name="Rectangle 3"/>
          <p:cNvSpPr>
            <a:spLocks noChangeArrowheads="1"/>
          </p:cNvSpPr>
          <p:nvPr/>
        </p:nvSpPr>
        <p:spPr bwMode="auto">
          <a:xfrm>
            <a:off x="609600" y="1295400"/>
            <a:ext cx="67897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charset="0"/>
              </a:defRPr>
            </a:lvl1pPr>
            <a:lvl2pPr marL="742950" indent="-285750">
              <a:spcBef>
                <a:spcPct val="20000"/>
              </a:spcBef>
              <a:buFont typeface="Arial" charset="0"/>
              <a:buChar char="–"/>
              <a:defRPr sz="2800">
                <a:solidFill>
                  <a:schemeClr val="tx1"/>
                </a:solidFill>
                <a:latin typeface="Calibri" charset="0"/>
              </a:defRPr>
            </a:lvl2pPr>
            <a:lvl3pPr marL="1143000" indent="-228600">
              <a:spcBef>
                <a:spcPct val="20000"/>
              </a:spcBef>
              <a:buFont typeface="Arial" charset="0"/>
              <a:buChar char="•"/>
              <a:defRPr sz="2400">
                <a:solidFill>
                  <a:schemeClr val="tx1"/>
                </a:solidFill>
                <a:latin typeface="Calibri" charset="0"/>
              </a:defRPr>
            </a:lvl3pPr>
            <a:lvl4pPr marL="1600200" indent="-228600">
              <a:spcBef>
                <a:spcPct val="20000"/>
              </a:spcBef>
              <a:buFont typeface="Arial" charset="0"/>
              <a:buChar char="–"/>
              <a:defRPr sz="2000">
                <a:solidFill>
                  <a:schemeClr val="tx1"/>
                </a:solidFill>
                <a:latin typeface="Calibri" charset="0"/>
              </a:defRPr>
            </a:lvl4pPr>
            <a:lvl5pPr marL="2057400" indent="-228600">
              <a:spcBef>
                <a:spcPct val="20000"/>
              </a:spcBef>
              <a:buFont typeface="Arial" charset="0"/>
              <a:buChar char="»"/>
              <a:defRPr sz="2000">
                <a:solidFill>
                  <a:schemeClr val="tx1"/>
                </a:solidFill>
                <a:latin typeface="Calibri"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charset="0"/>
              </a:defRPr>
            </a:lvl9pPr>
          </a:lstStyle>
          <a:p>
            <a:pPr eaLnBrk="1" hangingPunct="1">
              <a:spcBef>
                <a:spcPct val="0"/>
              </a:spcBef>
              <a:buFontTx/>
              <a:buNone/>
            </a:pPr>
            <a:r>
              <a:rPr lang="en-US" altLang="en-US" sz="1800">
                <a:latin typeface="Arial" charset="0"/>
              </a:rPr>
              <a:t>So, now we are able to explain how the earlier table is obtained.</a:t>
            </a:r>
          </a:p>
          <a:p>
            <a:pPr eaLnBrk="1" hangingPunct="1">
              <a:spcBef>
                <a:spcPct val="0"/>
              </a:spcBef>
              <a:buFontTx/>
              <a:buNone/>
            </a:pPr>
            <a:r>
              <a:rPr lang="en-US" altLang="en-US" sz="1800">
                <a:latin typeface="Arial" charset="0"/>
              </a:rPr>
              <a:t>i.e., once we have all our experts created (many hundreds of</a:t>
            </a:r>
          </a:p>
          <a:p>
            <a:pPr eaLnBrk="1" hangingPunct="1">
              <a:spcBef>
                <a:spcPct val="0"/>
              </a:spcBef>
              <a:buFontTx/>
              <a:buNone/>
            </a:pPr>
            <a:r>
              <a:rPr lang="en-US" altLang="en-US" sz="1800">
                <a:latin typeface="Arial" charset="0"/>
              </a:rPr>
              <a:t>thousands of them, why so many???), we see how this table can</a:t>
            </a:r>
          </a:p>
          <a:p>
            <a:pPr eaLnBrk="1" hangingPunct="1">
              <a:spcBef>
                <a:spcPct val="0"/>
              </a:spcBef>
              <a:buFontTx/>
              <a:buNone/>
            </a:pPr>
            <a:r>
              <a:rPr lang="en-US" altLang="en-US" sz="1800">
                <a:latin typeface="Arial" charset="0"/>
              </a:rPr>
              <a:t>be populated.</a:t>
            </a:r>
          </a:p>
        </p:txBody>
      </p:sp>
    </p:spTree>
    <p:extLst>
      <p:ext uri="{BB962C8B-B14F-4D97-AF65-F5344CB8AC3E}">
        <p14:creationId xmlns:p14="http://schemas.microsoft.com/office/powerpoint/2010/main" val="23573091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Viola-Jones Face Detection: </a:t>
            </a:r>
            <a:r>
              <a:rPr lang="en-US" b="1" dirty="0" smtClean="0"/>
              <a:t/>
            </a:r>
            <a:br>
              <a:rPr lang="en-US" b="1" dirty="0" smtClean="0"/>
            </a:br>
            <a:r>
              <a:rPr lang="en-US" b="1" dirty="0" smtClean="0"/>
              <a:t>Big </a:t>
            </a:r>
            <a:r>
              <a:rPr lang="en-US" b="1" dirty="0"/>
              <a:t>Picture </a:t>
            </a:r>
          </a:p>
        </p:txBody>
      </p:sp>
      <p:sp>
        <p:nvSpPr>
          <p:cNvPr id="3" name="Content Placeholder 2"/>
          <p:cNvSpPr>
            <a:spLocks noGrp="1"/>
          </p:cNvSpPr>
          <p:nvPr>
            <p:ph idx="1"/>
          </p:nvPr>
        </p:nvSpPr>
        <p:spPr/>
        <p:txBody>
          <a:bodyPr/>
          <a:lstStyle/>
          <a:p>
            <a:r>
              <a:rPr lang="en-US" dirty="0" smtClean="0"/>
              <a:t>Sliding windows</a:t>
            </a:r>
          </a:p>
          <a:p>
            <a:pPr lvl="1"/>
            <a:r>
              <a:rPr lang="en-US" dirty="0" smtClean="0">
                <a:solidFill>
                  <a:srgbClr val="FF0000"/>
                </a:solidFill>
              </a:rPr>
              <a:t>At each position, make a binary decision</a:t>
            </a:r>
          </a:p>
          <a:p>
            <a:pPr lvl="1"/>
            <a:r>
              <a:rPr lang="en-US" dirty="0" smtClean="0"/>
              <a:t>How? </a:t>
            </a:r>
            <a:r>
              <a:rPr lang="en-US" dirty="0" err="1" smtClean="0"/>
              <a:t>AdaBoost</a:t>
            </a:r>
            <a:endParaRPr lang="en-US" dirty="0" smtClean="0"/>
          </a:p>
          <a:p>
            <a:pPr lvl="1"/>
            <a:r>
              <a:rPr lang="en-US" dirty="0" smtClean="0"/>
              <a:t>What is </a:t>
            </a:r>
            <a:r>
              <a:rPr lang="en-US" dirty="0" err="1" smtClean="0"/>
              <a:t>AdaBoost</a:t>
            </a:r>
            <a:r>
              <a:rPr lang="en-US" dirty="0" smtClean="0"/>
              <a:t>?</a:t>
            </a:r>
          </a:p>
          <a:p>
            <a:pPr lvl="2"/>
            <a:r>
              <a:rPr lang="en-US" dirty="0" smtClean="0"/>
              <a:t>One type of Boosting algorithms</a:t>
            </a:r>
          </a:p>
          <a:p>
            <a:pPr lvl="2"/>
            <a:r>
              <a:rPr lang="en-US" dirty="0" smtClean="0"/>
              <a:t>What is Boosting? Weak experts </a:t>
            </a:r>
            <a:r>
              <a:rPr lang="en-US" dirty="0" smtClean="0">
                <a:sym typeface="Wingdings"/>
              </a:rPr>
              <a:t> A strong team</a:t>
            </a:r>
          </a:p>
          <a:p>
            <a:endParaRPr lang="en-US" dirty="0">
              <a:sym typeface="Wingdings"/>
            </a:endParaRPr>
          </a:p>
          <a:p>
            <a:r>
              <a:rPr lang="en-US" dirty="0" smtClean="0">
                <a:solidFill>
                  <a:srgbClr val="FF0000"/>
                </a:solidFill>
                <a:sym typeface="Wingdings"/>
              </a:rPr>
              <a:t>Potential issues?</a:t>
            </a:r>
          </a:p>
        </p:txBody>
      </p:sp>
    </p:spTree>
    <p:extLst>
      <p:ext uri="{BB962C8B-B14F-4D97-AF65-F5344CB8AC3E}">
        <p14:creationId xmlns:p14="http://schemas.microsoft.com/office/powerpoint/2010/main" val="26883733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Viola-Jones Face Detection: </a:t>
            </a:r>
            <a:r>
              <a:rPr lang="en-US" b="1" dirty="0" smtClean="0"/>
              <a:t/>
            </a:r>
            <a:br>
              <a:rPr lang="en-US" b="1" dirty="0" smtClean="0"/>
            </a:br>
            <a:r>
              <a:rPr lang="en-US" b="1" dirty="0" smtClean="0"/>
              <a:t>Big </a:t>
            </a:r>
            <a:r>
              <a:rPr lang="en-US" b="1" dirty="0"/>
              <a:t>Picture </a:t>
            </a:r>
          </a:p>
        </p:txBody>
      </p:sp>
      <p:sp>
        <p:nvSpPr>
          <p:cNvPr id="3" name="Content Placeholder 2"/>
          <p:cNvSpPr>
            <a:spLocks noGrp="1"/>
          </p:cNvSpPr>
          <p:nvPr>
            <p:ph idx="1"/>
          </p:nvPr>
        </p:nvSpPr>
        <p:spPr/>
        <p:txBody>
          <a:bodyPr/>
          <a:lstStyle/>
          <a:p>
            <a:r>
              <a:rPr lang="en-US" dirty="0" smtClean="0"/>
              <a:t>Sliding windows - </a:t>
            </a:r>
            <a:r>
              <a:rPr lang="en-US" dirty="0">
                <a:solidFill>
                  <a:srgbClr val="FF0000"/>
                </a:solidFill>
                <a:sym typeface="Wingdings"/>
              </a:rPr>
              <a:t>Potential issues</a:t>
            </a:r>
            <a:r>
              <a:rPr lang="en-US" dirty="0" smtClean="0">
                <a:solidFill>
                  <a:srgbClr val="FF0000"/>
                </a:solidFill>
                <a:sym typeface="Wingdings"/>
              </a:rPr>
              <a:t>?</a:t>
            </a:r>
            <a:endParaRPr lang="en-US" dirty="0">
              <a:solidFill>
                <a:srgbClr val="FF0000"/>
              </a:solidFill>
              <a:sym typeface="Wingdings"/>
            </a:endParaRPr>
          </a:p>
        </p:txBody>
      </p:sp>
      <p:pic>
        <p:nvPicPr>
          <p:cNvPr id="1026" name="Picture 2" descr="ttps://6183b282-a-62cb3a1a-s-sites.googlegroups.com/site/5kk73gpu2012/assignment/viola-jones-face-detec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153" y="2286000"/>
            <a:ext cx="8401694" cy="418306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66700" y="6211669"/>
            <a:ext cx="8610600" cy="646331"/>
          </a:xfrm>
          <a:prstGeom prst="rect">
            <a:avLst/>
          </a:prstGeom>
        </p:spPr>
        <p:txBody>
          <a:bodyPr wrap="square">
            <a:spAutoFit/>
          </a:bodyPr>
          <a:lstStyle/>
          <a:p>
            <a:r>
              <a:rPr lang="en-US" dirty="0" smtClean="0">
                <a:solidFill>
                  <a:schemeClr val="bg1">
                    <a:lumMod val="50000"/>
                  </a:schemeClr>
                </a:solidFill>
              </a:rPr>
              <a:t>Image credit: </a:t>
            </a:r>
          </a:p>
          <a:p>
            <a:r>
              <a:rPr lang="en-US" dirty="0" smtClean="0">
                <a:solidFill>
                  <a:schemeClr val="bg1">
                    <a:lumMod val="50000"/>
                  </a:schemeClr>
                </a:solidFill>
              </a:rPr>
              <a:t>https</a:t>
            </a:r>
            <a:r>
              <a:rPr lang="en-US" dirty="0">
                <a:solidFill>
                  <a:schemeClr val="bg1">
                    <a:lumMod val="50000"/>
                  </a:schemeClr>
                </a:solidFill>
              </a:rPr>
              <a:t>://</a:t>
            </a:r>
            <a:r>
              <a:rPr lang="en-US" dirty="0" err="1">
                <a:solidFill>
                  <a:schemeClr val="bg1">
                    <a:lumMod val="50000"/>
                  </a:schemeClr>
                </a:solidFill>
              </a:rPr>
              <a:t>sites.google.com</a:t>
            </a:r>
            <a:r>
              <a:rPr lang="en-US" dirty="0">
                <a:solidFill>
                  <a:schemeClr val="bg1">
                    <a:lumMod val="50000"/>
                  </a:schemeClr>
                </a:solidFill>
              </a:rPr>
              <a:t>/site/5kk73gpu2012/assignment/viola-jones-face-detection</a:t>
            </a:r>
          </a:p>
        </p:txBody>
      </p:sp>
    </p:spTree>
    <p:extLst>
      <p:ext uri="{BB962C8B-B14F-4D97-AF65-F5344CB8AC3E}">
        <p14:creationId xmlns:p14="http://schemas.microsoft.com/office/powerpoint/2010/main" val="11959402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Viola-Jones Face Detection: </a:t>
            </a:r>
            <a:r>
              <a:rPr lang="en-US" b="1" dirty="0" smtClean="0"/>
              <a:t/>
            </a:r>
            <a:br>
              <a:rPr lang="en-US" b="1" dirty="0" smtClean="0"/>
            </a:br>
            <a:r>
              <a:rPr lang="en-US" b="1" dirty="0" smtClean="0"/>
              <a:t>Big </a:t>
            </a:r>
            <a:r>
              <a:rPr lang="en-US" b="1" dirty="0"/>
              <a:t>Picture </a:t>
            </a:r>
          </a:p>
        </p:txBody>
      </p:sp>
      <p:sp>
        <p:nvSpPr>
          <p:cNvPr id="3" name="Content Placeholder 2"/>
          <p:cNvSpPr>
            <a:spLocks noGrp="1"/>
          </p:cNvSpPr>
          <p:nvPr>
            <p:ph idx="1"/>
          </p:nvPr>
        </p:nvSpPr>
        <p:spPr/>
        <p:txBody>
          <a:bodyPr/>
          <a:lstStyle/>
          <a:p>
            <a:r>
              <a:rPr lang="en-US" dirty="0" smtClean="0"/>
              <a:t>Sliding windows - </a:t>
            </a:r>
            <a:r>
              <a:rPr lang="en-US" dirty="0">
                <a:solidFill>
                  <a:srgbClr val="FF0000"/>
                </a:solidFill>
                <a:sym typeface="Wingdings"/>
              </a:rPr>
              <a:t>Potential issues</a:t>
            </a:r>
            <a:r>
              <a:rPr lang="en-US" dirty="0" smtClean="0">
                <a:solidFill>
                  <a:srgbClr val="FF0000"/>
                </a:solidFill>
                <a:sym typeface="Wingdings"/>
              </a:rPr>
              <a:t>?</a:t>
            </a:r>
          </a:p>
          <a:p>
            <a:pPr lvl="1"/>
            <a:endParaRPr lang="en-US" dirty="0" smtClean="0">
              <a:sym typeface="Wingdings"/>
            </a:endParaRPr>
          </a:p>
          <a:p>
            <a:pPr lvl="1"/>
            <a:endParaRPr lang="en-US" dirty="0">
              <a:sym typeface="Wingdings"/>
            </a:endParaRPr>
          </a:p>
          <a:p>
            <a:pPr lvl="1"/>
            <a:endParaRPr lang="en-US" dirty="0" smtClean="0">
              <a:sym typeface="Wingdings"/>
            </a:endParaRPr>
          </a:p>
          <a:p>
            <a:r>
              <a:rPr lang="en-US" dirty="0" smtClean="0">
                <a:sym typeface="Wingdings"/>
              </a:rPr>
              <a:t>What is the major computation bottleneck?</a:t>
            </a:r>
            <a:endParaRPr lang="en-US" dirty="0">
              <a:sym typeface="Wingdings"/>
            </a:endParaRPr>
          </a:p>
        </p:txBody>
      </p:sp>
    </p:spTree>
    <p:extLst>
      <p:ext uri="{BB962C8B-B14F-4D97-AF65-F5344CB8AC3E}">
        <p14:creationId xmlns:p14="http://schemas.microsoft.com/office/powerpoint/2010/main" val="114006618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Viola-Jones Face Detection: </a:t>
            </a:r>
            <a:r>
              <a:rPr lang="en-US" b="1" dirty="0" smtClean="0"/>
              <a:t/>
            </a:r>
            <a:br>
              <a:rPr lang="en-US" b="1" dirty="0" smtClean="0"/>
            </a:br>
            <a:r>
              <a:rPr lang="en-US" b="1" dirty="0" smtClean="0"/>
              <a:t>Big </a:t>
            </a:r>
            <a:r>
              <a:rPr lang="en-US" b="1" dirty="0"/>
              <a:t>Picture </a:t>
            </a:r>
          </a:p>
        </p:txBody>
      </p:sp>
      <p:sp>
        <p:nvSpPr>
          <p:cNvPr id="3" name="Content Placeholder 2"/>
          <p:cNvSpPr>
            <a:spLocks noGrp="1"/>
          </p:cNvSpPr>
          <p:nvPr>
            <p:ph idx="1"/>
          </p:nvPr>
        </p:nvSpPr>
        <p:spPr/>
        <p:txBody>
          <a:bodyPr/>
          <a:lstStyle/>
          <a:p>
            <a:r>
              <a:rPr lang="en-US" dirty="0" smtClean="0"/>
              <a:t>Sliding windows - </a:t>
            </a:r>
            <a:r>
              <a:rPr lang="en-US" dirty="0">
                <a:solidFill>
                  <a:srgbClr val="FF0000"/>
                </a:solidFill>
                <a:sym typeface="Wingdings"/>
              </a:rPr>
              <a:t>Potential issues</a:t>
            </a:r>
            <a:r>
              <a:rPr lang="en-US" dirty="0" smtClean="0">
                <a:solidFill>
                  <a:srgbClr val="FF0000"/>
                </a:solidFill>
                <a:sym typeface="Wingdings"/>
              </a:rPr>
              <a:t>?</a:t>
            </a:r>
          </a:p>
          <a:p>
            <a:pPr lvl="1"/>
            <a:r>
              <a:rPr lang="en-US" dirty="0" smtClean="0">
                <a:sym typeface="Wingdings"/>
              </a:rPr>
              <a:t>Scale: one window size cannot fit all faces</a:t>
            </a:r>
          </a:p>
          <a:p>
            <a:pPr lvl="1"/>
            <a:r>
              <a:rPr lang="en-US" dirty="0" smtClean="0">
                <a:sym typeface="Wingdings"/>
              </a:rPr>
              <a:t>Pose (face orientations), occlusion, etc.</a:t>
            </a:r>
          </a:p>
          <a:p>
            <a:r>
              <a:rPr lang="en-US" dirty="0" smtClean="0">
                <a:sym typeface="Wingdings"/>
              </a:rPr>
              <a:t>What is the major computation bottleneck?</a:t>
            </a:r>
          </a:p>
        </p:txBody>
      </p:sp>
      <p:pic>
        <p:nvPicPr>
          <p:cNvPr id="4" name="Content Placeholder 3" descr="first1.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90700" y="4343400"/>
            <a:ext cx="5562600" cy="2312385"/>
          </a:xfrm>
          <a:prstGeom prst="rect">
            <a:avLst/>
          </a:prstGeom>
          <a:noFill/>
          <a:ln w="9525">
            <a:noFill/>
            <a:miter lim="800000"/>
            <a:headEnd/>
            <a:tailEnd/>
          </a:ln>
        </p:spPr>
      </p:pic>
    </p:spTree>
    <p:extLst>
      <p:ext uri="{BB962C8B-B14F-4D97-AF65-F5344CB8AC3E}">
        <p14:creationId xmlns:p14="http://schemas.microsoft.com/office/powerpoint/2010/main" val="11309983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descr="viojone8.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16582" y="951490"/>
            <a:ext cx="4951209" cy="4267200"/>
          </a:xfrm>
          <a:prstGeom prst="rect">
            <a:avLst/>
          </a:prstGeom>
          <a:noFill/>
          <a:ln w="9525">
            <a:noFill/>
            <a:miter lim="800000"/>
            <a:headEnd/>
            <a:tailEnd/>
          </a:ln>
        </p:spPr>
      </p:pic>
      <p:sp>
        <p:nvSpPr>
          <p:cNvPr id="30722" name="Title 1"/>
          <p:cNvSpPr>
            <a:spLocks noGrp="1"/>
          </p:cNvSpPr>
          <p:nvPr>
            <p:ph type="title"/>
          </p:nvPr>
        </p:nvSpPr>
        <p:spPr>
          <a:xfrm>
            <a:off x="0" y="-304800"/>
            <a:ext cx="9144000" cy="1143000"/>
          </a:xfrm>
        </p:spPr>
        <p:txBody>
          <a:bodyPr/>
          <a:lstStyle/>
          <a:p>
            <a:pPr eaLnBrk="1" hangingPunct="1"/>
            <a:r>
              <a:rPr lang="en-US" b="1" dirty="0" smtClean="0"/>
              <a:t>Final Big Speed-up</a:t>
            </a:r>
          </a:p>
        </p:txBody>
      </p:sp>
      <p:sp>
        <p:nvSpPr>
          <p:cNvPr id="5" name="Content Placeholder 4"/>
          <p:cNvSpPr>
            <a:spLocks noGrp="1"/>
          </p:cNvSpPr>
          <p:nvPr>
            <p:ph idx="1"/>
          </p:nvPr>
        </p:nvSpPr>
        <p:spPr>
          <a:xfrm>
            <a:off x="304800" y="685800"/>
            <a:ext cx="4724400" cy="4525963"/>
          </a:xfrm>
        </p:spPr>
        <p:txBody>
          <a:bodyPr/>
          <a:lstStyle/>
          <a:p>
            <a:r>
              <a:rPr lang="en-US" dirty="0" smtClean="0"/>
              <a:t>There is a reason the </a:t>
            </a:r>
            <a:r>
              <a:rPr lang="en-US" dirty="0" smtClean="0"/>
              <a:t>Viola-Jones </a:t>
            </a:r>
            <a:r>
              <a:rPr lang="en-US" dirty="0" smtClean="0"/>
              <a:t>algorithm does its convolution with +1’s and -1’s and not other numbers </a:t>
            </a:r>
            <a:endParaRPr lang="en-US" dirty="0" smtClean="0"/>
          </a:p>
          <a:p>
            <a:r>
              <a:rPr lang="en-US" dirty="0" smtClean="0"/>
              <a:t>(</a:t>
            </a:r>
            <a:r>
              <a:rPr lang="en-US" dirty="0" smtClean="0"/>
              <a:t>Sobel has +2’s and -2’s; Canny has decimal values for its convolution).</a:t>
            </a:r>
          </a:p>
          <a:p>
            <a:endParaRPr lang="en-US" dirty="0" smtClean="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0" y="-304800"/>
            <a:ext cx="9144000" cy="1143000"/>
          </a:xfrm>
        </p:spPr>
        <p:txBody>
          <a:bodyPr/>
          <a:lstStyle/>
          <a:p>
            <a:pPr eaLnBrk="1" hangingPunct="1"/>
            <a:r>
              <a:rPr lang="en-US" dirty="0" smtClean="0"/>
              <a:t>Final Big Speed-up</a:t>
            </a:r>
          </a:p>
        </p:txBody>
      </p:sp>
      <p:sp>
        <p:nvSpPr>
          <p:cNvPr id="5" name="Content Placeholder 4"/>
          <p:cNvSpPr>
            <a:spLocks noGrp="1"/>
          </p:cNvSpPr>
          <p:nvPr>
            <p:ph idx="1"/>
          </p:nvPr>
        </p:nvSpPr>
        <p:spPr>
          <a:xfrm>
            <a:off x="304800" y="685800"/>
            <a:ext cx="8229600" cy="4525963"/>
          </a:xfrm>
        </p:spPr>
        <p:txBody>
          <a:bodyPr/>
          <a:lstStyle/>
          <a:p>
            <a:endParaRPr lang="en-US" dirty="0" smtClean="0"/>
          </a:p>
          <a:p>
            <a:r>
              <a:rPr lang="en-US" dirty="0" smtClean="0"/>
              <a:t>Let us understand that a convolution with a table of +1’s and -1’s can be separated out into doing the convolution with just the +1’s and separately doing the convolution with just the -1’s and then adding up the two sums.</a:t>
            </a:r>
            <a:endParaRPr lang="en-US" dirty="0"/>
          </a:p>
        </p:txBody>
      </p:sp>
    </p:spTree>
    <p:extLst>
      <p:ext uri="{BB962C8B-B14F-4D97-AF65-F5344CB8AC3E}">
        <p14:creationId xmlns:p14="http://schemas.microsoft.com/office/powerpoint/2010/main" val="764972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144000" cy="1905000"/>
          </a:xfrm>
        </p:spPr>
        <p:txBody>
          <a:bodyPr/>
          <a:lstStyle/>
          <a:p>
            <a:pPr eaLnBrk="1" hangingPunct="1">
              <a:buNone/>
              <a:defRPr/>
            </a:pPr>
            <a:r>
              <a:rPr lang="en-US" sz="2400" dirty="0" smtClean="0"/>
              <a:t>The convolution step between the </a:t>
            </a:r>
            <a:r>
              <a:rPr lang="en-US" sz="2400" dirty="0" err="1" smtClean="0"/>
              <a:t>pic</a:t>
            </a:r>
            <a:r>
              <a:rPr lang="en-US" sz="2400" dirty="0" smtClean="0"/>
              <a:t> (window) and some  expert’s pattern is:</a:t>
            </a:r>
          </a:p>
          <a:p>
            <a:pPr eaLnBrk="1" hangingPunct="1">
              <a:buNone/>
              <a:defRPr/>
            </a:pPr>
            <a:endParaRPr lang="en-US" sz="2400" dirty="0"/>
          </a:p>
          <a:p>
            <a:pPr eaLnBrk="1" hangingPunct="1">
              <a:buNone/>
              <a:defRPr/>
            </a:pPr>
            <a:r>
              <a:rPr lang="en-US" sz="8000" dirty="0" smtClean="0">
                <a:cs typeface="+mn-cs"/>
              </a:rPr>
              <a:t>[</a:t>
            </a:r>
            <a:r>
              <a:rPr lang="en-US" sz="6000" dirty="0" err="1" smtClean="0">
                <a:cs typeface="+mn-cs"/>
              </a:rPr>
              <a:t>pic</a:t>
            </a:r>
            <a:r>
              <a:rPr lang="en-US" sz="8000" dirty="0" smtClean="0">
                <a:cs typeface="+mn-cs"/>
              </a:rPr>
              <a:t>]        </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819400" y="2286000"/>
            <a:ext cx="4480714" cy="3416320"/>
          </a:xfrm>
          <a:prstGeom prst="rect">
            <a:avLst/>
          </a:prstGeom>
          <a:noFill/>
          <a:ln w="9525">
            <a:noFill/>
            <a:miter lim="800000"/>
            <a:headEnd/>
            <a:tailEnd/>
          </a:ln>
        </p:spPr>
        <p:txBody>
          <a:bodyPr wrap="none">
            <a:spAutoFit/>
          </a:bodyPr>
          <a:lstStyle/>
          <a:p>
            <a:r>
              <a:rPr lang="en-US" dirty="0" smtClean="0"/>
              <a:t>0 0 0 0 0  0 0 0 0   0  0   0  0 0 0 0 0 0 0 0</a:t>
            </a:r>
          </a:p>
          <a:p>
            <a:r>
              <a:rPr lang="en-US" dirty="0" smtClean="0"/>
              <a:t>0 0 0 0 0  0 0 0 0   0  0   0  0 0 0 0 0 0 0 0</a:t>
            </a:r>
          </a:p>
          <a:p>
            <a:r>
              <a:rPr lang="en-US" dirty="0" smtClean="0"/>
              <a:t>0 0 0 0 0  0 0 0 0   0  0   0  0 0 0 0 0 0 0 0</a:t>
            </a:r>
          </a:p>
          <a:p>
            <a:pPr eaLnBrk="1" hangingPunct="1"/>
            <a:r>
              <a:rPr lang="en-US" dirty="0" smtClean="0"/>
              <a:t>0 0 0 0 0  1 1 1 1  -1 -1 -1 -1 0 0 0 0 0 0 0</a:t>
            </a:r>
          </a:p>
          <a:p>
            <a:r>
              <a:rPr lang="en-US" dirty="0" smtClean="0"/>
              <a:t>0 0 0 0 0  1 1 1 1  -1 -1 -1 -1 0 0 0 0 0 0 0</a:t>
            </a:r>
          </a:p>
          <a:p>
            <a:r>
              <a:rPr lang="en-US" dirty="0" smtClean="0"/>
              <a:t>0 0 0 0 0  1 1 1 1  -1 -1 -1 -1 0 0 0 0 0 0 0</a:t>
            </a:r>
          </a:p>
          <a:p>
            <a:r>
              <a:rPr lang="en-US" dirty="0" smtClean="0"/>
              <a:t>0 0 0 0 0  1 1 1 1  -1 -1 -1 -1 0 0 0 0 0 0 0</a:t>
            </a:r>
          </a:p>
          <a:p>
            <a:r>
              <a:rPr lang="en-US" dirty="0" smtClean="0"/>
              <a:t>0 0 0 0 0  0 0 0 0   0  0   0  0 0 0 0 0 0 0 0</a:t>
            </a:r>
          </a:p>
          <a:p>
            <a:r>
              <a:rPr lang="en-US" dirty="0" smtClean="0"/>
              <a:t>0 0 0 0 0  0 0 0 0   0  0   0  0 0 0 0 0 0 0 0</a:t>
            </a:r>
          </a:p>
          <a:p>
            <a:r>
              <a:rPr lang="en-US" dirty="0" smtClean="0"/>
              <a:t>0 0 0 0 0  0 0 0 0   0  0   0  0 0 0 0 0 0 0 0</a:t>
            </a:r>
          </a:p>
          <a:p>
            <a:r>
              <a:rPr lang="en-US" dirty="0" smtClean="0"/>
              <a:t>0 0 0 0 0  0 0 0 0   0  0   0  0 0 0 0 0 0 0 0</a:t>
            </a:r>
          </a:p>
          <a:p>
            <a:endParaRPr lang="en-US" dirty="0" smtClean="0"/>
          </a:p>
        </p:txBody>
      </p:sp>
      <p:sp>
        <p:nvSpPr>
          <p:cNvPr id="12293" name="Text Box 6"/>
          <p:cNvSpPr txBox="1">
            <a:spLocks noChangeArrowheads="1"/>
          </p:cNvSpPr>
          <p:nvPr/>
        </p:nvSpPr>
        <p:spPr bwMode="auto">
          <a:xfrm>
            <a:off x="1828800" y="2971800"/>
            <a:ext cx="450850" cy="923330"/>
          </a:xfrm>
          <a:prstGeom prst="rect">
            <a:avLst/>
          </a:prstGeom>
          <a:noFill/>
          <a:ln w="9525">
            <a:noFill/>
            <a:miter lim="800000"/>
            <a:headEnd/>
            <a:tailEnd/>
          </a:ln>
        </p:spPr>
        <p:txBody>
          <a:bodyPr wrap="square">
            <a:spAutoFit/>
          </a:bodyPr>
          <a:lstStyle/>
          <a:p>
            <a:pPr eaLnBrk="1" hangingPunct="1"/>
            <a:r>
              <a:rPr lang="en-US" sz="5400" dirty="0"/>
              <a:t>*</a:t>
            </a:r>
          </a:p>
        </p:txBody>
      </p:sp>
      <p:sp>
        <p:nvSpPr>
          <p:cNvPr id="12294" name="Oval 7"/>
          <p:cNvSpPr>
            <a:spLocks noChangeArrowheads="1"/>
          </p:cNvSpPr>
          <p:nvPr/>
        </p:nvSpPr>
        <p:spPr bwMode="auto">
          <a:xfrm>
            <a:off x="1828800" y="3124200"/>
            <a:ext cx="457200" cy="457200"/>
          </a:xfrm>
          <a:prstGeom prst="ellipse">
            <a:avLst/>
          </a:prstGeom>
          <a:noFill/>
          <a:ln w="28575">
            <a:solidFill>
              <a:schemeClr val="tx1"/>
            </a:solidFill>
            <a:round/>
            <a:headEnd/>
            <a:tailEnd/>
          </a:ln>
        </p:spPr>
        <p:txBody>
          <a:bodyPr wrap="none" anchor="ctr"/>
          <a:lstStyle/>
          <a:p>
            <a:endParaRPr lang="en-US"/>
          </a:p>
        </p:txBody>
      </p:sp>
      <p:sp>
        <p:nvSpPr>
          <p:cNvPr id="12295" name="Title 11"/>
          <p:cNvSpPr>
            <a:spLocks noGrp="1"/>
          </p:cNvSpPr>
          <p:nvPr>
            <p:ph type="title"/>
          </p:nvPr>
        </p:nvSpPr>
        <p:spPr>
          <a:xfrm>
            <a:off x="1143000" y="0"/>
            <a:ext cx="7158038" cy="1412875"/>
          </a:xfrm>
        </p:spPr>
        <p:txBody>
          <a:bodyPr/>
          <a:lstStyle/>
          <a:p>
            <a:r>
              <a:rPr lang="en-US" dirty="0" smtClean="0">
                <a:ea typeface="ＭＳ Ｐゴシック" pitchFamily="34" charset="-128"/>
              </a:rPr>
              <a:t>Final Big Speed-up</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sp>
        <p:nvSpPr>
          <p:cNvPr id="14" name="Frame 13"/>
          <p:cNvSpPr/>
          <p:nvPr/>
        </p:nvSpPr>
        <p:spPr>
          <a:xfrm>
            <a:off x="2667000" y="2133600"/>
            <a:ext cx="4648200" cy="3429000"/>
          </a:xfrm>
          <a:prstGeom prst="frame">
            <a:avLst>
              <a:gd name="adj1" fmla="val 270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 I: Over Due!</a:t>
            </a:r>
            <a:endParaRPr lang="en-US" dirty="0"/>
          </a:p>
        </p:txBody>
      </p:sp>
      <p:sp>
        <p:nvSpPr>
          <p:cNvPr id="3" name="Content Placeholder 2"/>
          <p:cNvSpPr>
            <a:spLocks noGrp="1"/>
          </p:cNvSpPr>
          <p:nvPr>
            <p:ph idx="1"/>
          </p:nvPr>
        </p:nvSpPr>
        <p:spPr/>
        <p:txBody>
          <a:bodyPr/>
          <a:lstStyle/>
          <a:p>
            <a:r>
              <a:rPr lang="en-US" dirty="0" smtClean="0"/>
              <a:t>Edge detections </a:t>
            </a:r>
          </a:p>
          <a:p>
            <a:endParaRPr lang="en-US" dirty="0" smtClean="0"/>
          </a:p>
          <a:p>
            <a:r>
              <a:rPr lang="en-US" dirty="0" smtClean="0"/>
              <a:t>38 out of 65 submitted</a:t>
            </a:r>
          </a:p>
          <a:p>
            <a:endParaRPr lang="en-US" dirty="0"/>
          </a:p>
          <a:p>
            <a:r>
              <a:rPr lang="en-US" i="1" dirty="0" smtClean="0"/>
              <a:t>No penalty for late submission, but you do would like to finish it before </a:t>
            </a:r>
          </a:p>
          <a:p>
            <a:pPr marL="0" indent="0" algn="ctr">
              <a:buNone/>
            </a:pPr>
            <a:r>
              <a:rPr lang="en-US" dirty="0" smtClean="0"/>
              <a:t>10/13 (Mid-term exam)</a:t>
            </a:r>
          </a:p>
          <a:p>
            <a:endParaRPr lang="en-US" dirty="0"/>
          </a:p>
        </p:txBody>
      </p:sp>
    </p:spTree>
    <p:extLst>
      <p:ext uri="{BB962C8B-B14F-4D97-AF65-F5344CB8AC3E}">
        <p14:creationId xmlns:p14="http://schemas.microsoft.com/office/powerpoint/2010/main" val="34174375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372600" cy="1905000"/>
          </a:xfrm>
        </p:spPr>
        <p:txBody>
          <a:bodyPr/>
          <a:lstStyle/>
          <a:p>
            <a:pPr eaLnBrk="1" hangingPunct="1">
              <a:buNone/>
              <a:defRPr/>
            </a:pPr>
            <a:r>
              <a:rPr lang="en-US" sz="2400" dirty="0" smtClean="0"/>
              <a:t>So, to do the convolution, we can focus separately on the two regions :</a:t>
            </a:r>
          </a:p>
          <a:p>
            <a:pPr eaLnBrk="1" hangingPunct="1">
              <a:buNone/>
              <a:defRPr/>
            </a:pPr>
            <a:endParaRPr lang="en-US" sz="2400" dirty="0" smtClean="0"/>
          </a:p>
          <a:p>
            <a:pPr eaLnBrk="1" hangingPunct="1">
              <a:buNone/>
              <a:defRPr/>
            </a:pPr>
            <a:endParaRPr lang="en-US" sz="2400" dirty="0"/>
          </a:p>
          <a:p>
            <a:pPr eaLnBrk="1" hangingPunct="1">
              <a:buNone/>
              <a:defRPr/>
            </a:pPr>
            <a:r>
              <a:rPr lang="en-US" sz="8000" dirty="0" smtClean="0">
                <a:cs typeface="+mn-cs"/>
              </a:rPr>
              <a:t>[</a:t>
            </a:r>
            <a:r>
              <a:rPr lang="en-US" sz="6000" dirty="0" err="1" smtClean="0">
                <a:cs typeface="+mn-cs"/>
              </a:rPr>
              <a:t>pic</a:t>
            </a:r>
            <a:r>
              <a:rPr lang="en-US" sz="8000" dirty="0" smtClean="0">
                <a:cs typeface="+mn-cs"/>
              </a:rPr>
              <a:t>]        </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819400" y="2286000"/>
            <a:ext cx="4480714" cy="3416320"/>
          </a:xfrm>
          <a:prstGeom prst="rect">
            <a:avLst/>
          </a:prstGeom>
          <a:noFill/>
          <a:ln w="9525">
            <a:noFill/>
            <a:miter lim="800000"/>
            <a:headEnd/>
            <a:tailEnd/>
          </a:ln>
        </p:spPr>
        <p:txBody>
          <a:bodyPr wrap="none">
            <a:spAutoFit/>
          </a:bodyPr>
          <a:lstStyle/>
          <a:p>
            <a:r>
              <a:rPr lang="en-US" dirty="0" smtClean="0"/>
              <a:t>0 0 0 0 0  0 0 0 0   0  0   0  0 0 0 0 0 0 0 0</a:t>
            </a:r>
          </a:p>
          <a:p>
            <a:r>
              <a:rPr lang="en-US" dirty="0" smtClean="0"/>
              <a:t>0 0 0 0 0  0 0 0 0   0  0   0  0 0 0 0 0 0 0 0</a:t>
            </a:r>
          </a:p>
          <a:p>
            <a:r>
              <a:rPr lang="en-US" dirty="0" smtClean="0"/>
              <a:t>0 0 0 0 0  0 0 0 0   0  0   0  0 0 0 0 0 0 0 0</a:t>
            </a:r>
          </a:p>
          <a:p>
            <a:pPr eaLnBrk="1" hangingPunct="1"/>
            <a:r>
              <a:rPr lang="en-US" dirty="0" smtClean="0"/>
              <a:t>0 0 0 0 0  1 1 1 1  -1 -1 -1 -1 0 0 0 0 0 0 0</a:t>
            </a:r>
          </a:p>
          <a:p>
            <a:r>
              <a:rPr lang="en-US" dirty="0" smtClean="0"/>
              <a:t>0 0 0 0 0  1 1 1 1  -1 -1 -1 -1 0 0 0 0 0 0 0</a:t>
            </a:r>
          </a:p>
          <a:p>
            <a:r>
              <a:rPr lang="en-US" dirty="0" smtClean="0"/>
              <a:t>0 0 0 0 0  1 1 1 1  -1 -1 -1 -1 0 0 0 0 0 0 0</a:t>
            </a:r>
          </a:p>
          <a:p>
            <a:r>
              <a:rPr lang="en-US" dirty="0" smtClean="0"/>
              <a:t>0 0 0 0 0  1 1 1 1  -1 -1 -1 -1 0 0 0 0 0 0 0</a:t>
            </a:r>
          </a:p>
          <a:p>
            <a:r>
              <a:rPr lang="en-US" dirty="0" smtClean="0"/>
              <a:t>0 0 0 0 0  0 0 0 0   0  0   0  0 0 0 0 0 0 0 0</a:t>
            </a:r>
          </a:p>
          <a:p>
            <a:r>
              <a:rPr lang="en-US" dirty="0" smtClean="0"/>
              <a:t>0 0 0 0 0  0 0 0 0   0  0   0  0 0 0 0 0 0 0 0</a:t>
            </a:r>
          </a:p>
          <a:p>
            <a:r>
              <a:rPr lang="en-US" dirty="0" smtClean="0"/>
              <a:t>0 0 0 0 0  0 0 0 0   0  0   0  0 0 0 0 0 0 0 0</a:t>
            </a:r>
          </a:p>
          <a:p>
            <a:r>
              <a:rPr lang="en-US" dirty="0" smtClean="0"/>
              <a:t>0 0 0 0 0  0 0 0 0   0  0   0  0 0 0 0 0 0 0 0</a:t>
            </a:r>
          </a:p>
          <a:p>
            <a:endParaRPr lang="en-US" dirty="0" smtClean="0"/>
          </a:p>
        </p:txBody>
      </p:sp>
      <p:sp>
        <p:nvSpPr>
          <p:cNvPr id="12293" name="Text Box 6"/>
          <p:cNvSpPr txBox="1">
            <a:spLocks noChangeArrowheads="1"/>
          </p:cNvSpPr>
          <p:nvPr/>
        </p:nvSpPr>
        <p:spPr bwMode="auto">
          <a:xfrm>
            <a:off x="1828800" y="2971800"/>
            <a:ext cx="450850" cy="923330"/>
          </a:xfrm>
          <a:prstGeom prst="rect">
            <a:avLst/>
          </a:prstGeom>
          <a:noFill/>
          <a:ln w="9525">
            <a:noFill/>
            <a:miter lim="800000"/>
            <a:headEnd/>
            <a:tailEnd/>
          </a:ln>
        </p:spPr>
        <p:txBody>
          <a:bodyPr wrap="square">
            <a:spAutoFit/>
          </a:bodyPr>
          <a:lstStyle/>
          <a:p>
            <a:pPr eaLnBrk="1" hangingPunct="1"/>
            <a:r>
              <a:rPr lang="en-US" sz="5400" dirty="0"/>
              <a:t>*</a:t>
            </a:r>
          </a:p>
        </p:txBody>
      </p:sp>
      <p:sp>
        <p:nvSpPr>
          <p:cNvPr id="12294" name="Oval 7"/>
          <p:cNvSpPr>
            <a:spLocks noChangeArrowheads="1"/>
          </p:cNvSpPr>
          <p:nvPr/>
        </p:nvSpPr>
        <p:spPr bwMode="auto">
          <a:xfrm>
            <a:off x="1828800" y="3124200"/>
            <a:ext cx="457200" cy="457200"/>
          </a:xfrm>
          <a:prstGeom prst="ellipse">
            <a:avLst/>
          </a:prstGeom>
          <a:noFill/>
          <a:ln w="28575">
            <a:solidFill>
              <a:schemeClr val="tx1"/>
            </a:solidFill>
            <a:round/>
            <a:headEnd/>
            <a:tailEnd/>
          </a:ln>
        </p:spPr>
        <p:txBody>
          <a:bodyPr wrap="none" anchor="ctr"/>
          <a:lstStyle/>
          <a:p>
            <a:endParaRPr lang="en-US"/>
          </a:p>
        </p:txBody>
      </p:sp>
      <p:sp>
        <p:nvSpPr>
          <p:cNvPr id="12295" name="Title 11"/>
          <p:cNvSpPr>
            <a:spLocks noGrp="1"/>
          </p:cNvSpPr>
          <p:nvPr>
            <p:ph type="title"/>
          </p:nvPr>
        </p:nvSpPr>
        <p:spPr>
          <a:xfrm>
            <a:off x="1143000" y="1"/>
            <a:ext cx="7158038" cy="914400"/>
          </a:xfrm>
        </p:spPr>
        <p:txBody>
          <a:bodyPr/>
          <a:lstStyle/>
          <a:p>
            <a:r>
              <a:rPr lang="en-US" dirty="0" smtClean="0">
                <a:ea typeface="ＭＳ Ｐゴシック" pitchFamily="34" charset="-128"/>
              </a:rPr>
              <a:t>Final Big Speed-up</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sp>
        <p:nvSpPr>
          <p:cNvPr id="14" name="Frame 13"/>
          <p:cNvSpPr/>
          <p:nvPr/>
        </p:nvSpPr>
        <p:spPr>
          <a:xfrm>
            <a:off x="2667000" y="2133600"/>
            <a:ext cx="4648200" cy="3429000"/>
          </a:xfrm>
          <a:prstGeom prst="frame">
            <a:avLst>
              <a:gd name="adj1" fmla="val 270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9" name="Frame 8"/>
          <p:cNvSpPr/>
          <p:nvPr/>
        </p:nvSpPr>
        <p:spPr>
          <a:xfrm>
            <a:off x="3810000" y="3124200"/>
            <a:ext cx="838200" cy="1143000"/>
          </a:xfrm>
          <a:prstGeom prst="frame">
            <a:avLst>
              <a:gd name="adj1" fmla="val 392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Frame 14"/>
          <p:cNvSpPr/>
          <p:nvPr/>
        </p:nvSpPr>
        <p:spPr>
          <a:xfrm>
            <a:off x="4724400" y="3124200"/>
            <a:ext cx="1066800" cy="1143000"/>
          </a:xfrm>
          <a:prstGeom prst="frame">
            <a:avLst>
              <a:gd name="adj1" fmla="val 19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372600" cy="1905000"/>
          </a:xfrm>
        </p:spPr>
        <p:txBody>
          <a:bodyPr/>
          <a:lstStyle/>
          <a:p>
            <a:pPr eaLnBrk="1" hangingPunct="1">
              <a:buNone/>
              <a:defRPr/>
            </a:pPr>
            <a:r>
              <a:rPr lang="en-US" sz="2400" dirty="0" smtClean="0"/>
              <a:t>So, the convolution between </a:t>
            </a:r>
            <a:r>
              <a:rPr lang="en-US" sz="2400" dirty="0" err="1" smtClean="0"/>
              <a:t>pic</a:t>
            </a:r>
            <a:r>
              <a:rPr lang="en-US" sz="2400" dirty="0" smtClean="0"/>
              <a:t> and the expert’s pattern can be written:</a:t>
            </a:r>
            <a:endParaRPr lang="en-US" sz="2400" dirty="0"/>
          </a:p>
          <a:p>
            <a:pPr eaLnBrk="1" hangingPunct="1">
              <a:buNone/>
              <a:defRPr/>
            </a:pPr>
            <a:r>
              <a:rPr lang="en-US" sz="8000" dirty="0" smtClean="0">
                <a:cs typeface="+mn-cs"/>
              </a:rPr>
              <a:t>[</a:t>
            </a:r>
            <a:r>
              <a:rPr lang="en-US" sz="6000" dirty="0" err="1" smtClean="0">
                <a:cs typeface="+mn-cs"/>
              </a:rPr>
              <a:t>pic</a:t>
            </a:r>
            <a:r>
              <a:rPr lang="en-US" sz="8000" dirty="0" smtClean="0">
                <a:cs typeface="+mn-cs"/>
              </a:rPr>
              <a:t>]                </a:t>
            </a:r>
            <a:r>
              <a:rPr lang="en-US" sz="2400" dirty="0" smtClean="0"/>
              <a:t>pretend the </a:t>
            </a:r>
            <a:r>
              <a:rPr lang="en-US" sz="2400" dirty="0" smtClean="0">
                <a:solidFill>
                  <a:srgbClr val="FF0000"/>
                </a:solidFill>
              </a:rPr>
              <a:t>reds</a:t>
            </a:r>
            <a:r>
              <a:rPr lang="en-US" sz="2400" dirty="0" smtClean="0"/>
              <a:t> are zeroes</a:t>
            </a:r>
            <a:endParaRPr lang="en-US" sz="2400" dirty="0" smtClean="0">
              <a:cs typeface="+mn-cs"/>
            </a:endParaRPr>
          </a:p>
          <a:p>
            <a:pPr eaLnBrk="1" hangingPunct="1">
              <a:buNone/>
              <a:defRPr/>
            </a:pPr>
            <a:endParaRPr lang="en-US" sz="3600" dirty="0" smtClean="0"/>
          </a:p>
          <a:p>
            <a:pPr eaLnBrk="1" hangingPunct="1">
              <a:buNone/>
              <a:defRPr/>
            </a:pPr>
            <a:r>
              <a:rPr lang="en-US" sz="8000" dirty="0" smtClean="0">
                <a:cs typeface="+mn-cs"/>
              </a:rPr>
              <a:t>       +  </a:t>
            </a:r>
            <a:r>
              <a:rPr lang="en-US" sz="9600" dirty="0" smtClean="0"/>
              <a:t>[</a:t>
            </a:r>
            <a:r>
              <a:rPr lang="en-US" sz="8000" dirty="0" err="1" smtClean="0"/>
              <a:t>pic</a:t>
            </a:r>
            <a:r>
              <a:rPr lang="en-US" sz="9600" dirty="0" smtClean="0"/>
              <a:t>]</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438400" y="1524000"/>
            <a:ext cx="2755883" cy="2123658"/>
          </a:xfrm>
          <a:prstGeom prst="rect">
            <a:avLst/>
          </a:prstGeom>
          <a:noFill/>
          <a:ln w="9525">
            <a:noFill/>
            <a:miter lim="800000"/>
            <a:headEnd/>
            <a:tailEnd/>
          </a:ln>
        </p:spPr>
        <p:txBody>
          <a:bodyPr wrap="none">
            <a:spAutoFit/>
          </a:bodyPr>
          <a:lstStyle/>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pPr eaLnBrk="1" hangingPunct="1"/>
            <a:r>
              <a:rPr lang="en-US" sz="1100" dirty="0" smtClean="0"/>
              <a:t>0 0 0 0 0  1 1 1 1  </a:t>
            </a:r>
            <a:r>
              <a:rPr lang="en-US" sz="1100" dirty="0" smtClean="0">
                <a:solidFill>
                  <a:srgbClr val="FF0000"/>
                </a:solidFill>
              </a:rPr>
              <a:t>-1 -1 -1 -1</a:t>
            </a:r>
            <a:r>
              <a:rPr lang="en-US" sz="1100" dirty="0" smtClean="0"/>
              <a:t> 0 0 0 0 0 0 0</a:t>
            </a:r>
          </a:p>
          <a:p>
            <a:r>
              <a:rPr lang="en-US" sz="1100" dirty="0" smtClean="0"/>
              <a:t>0 0 0 0 0  1 1 1 1  </a:t>
            </a:r>
            <a:r>
              <a:rPr lang="en-US" sz="1100" dirty="0" smtClean="0">
                <a:solidFill>
                  <a:srgbClr val="FF0000"/>
                </a:solidFill>
              </a:rPr>
              <a:t>-1 -1 -1 -1</a:t>
            </a:r>
            <a:r>
              <a:rPr lang="en-US" sz="1100" dirty="0" smtClean="0"/>
              <a:t> 0 0 0 0 0 0 0</a:t>
            </a:r>
          </a:p>
          <a:p>
            <a:r>
              <a:rPr lang="en-US" sz="1100" dirty="0" smtClean="0"/>
              <a:t>0 0 0 0 0  1 1 1 1  </a:t>
            </a:r>
            <a:r>
              <a:rPr lang="en-US" sz="1100" dirty="0" smtClean="0">
                <a:solidFill>
                  <a:srgbClr val="FF0000"/>
                </a:solidFill>
              </a:rPr>
              <a:t>-1 -1 -1 -1 </a:t>
            </a:r>
            <a:r>
              <a:rPr lang="en-US" sz="1100" dirty="0" smtClean="0"/>
              <a:t>0 0 0 0 0 0 0</a:t>
            </a:r>
          </a:p>
          <a:p>
            <a:r>
              <a:rPr lang="en-US" sz="1100" dirty="0" smtClean="0"/>
              <a:t>0 0 0 0 0  1 1 1 1  </a:t>
            </a:r>
            <a:r>
              <a:rPr lang="en-US" sz="1100" dirty="0" smtClean="0">
                <a:solidFill>
                  <a:srgbClr val="FF0000"/>
                </a:solidFill>
              </a:rPr>
              <a:t>-1 -1 -1 -1 </a:t>
            </a:r>
            <a:r>
              <a:rPr lang="en-US" sz="1100" dirty="0" smtClean="0"/>
              <a:t>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endParaRPr lang="en-US" sz="1100" dirty="0" smtClean="0"/>
          </a:p>
        </p:txBody>
      </p:sp>
      <p:sp>
        <p:nvSpPr>
          <p:cNvPr id="12293" name="Text Box 6"/>
          <p:cNvSpPr txBox="1">
            <a:spLocks noChangeArrowheads="1"/>
          </p:cNvSpPr>
          <p:nvPr/>
        </p:nvSpPr>
        <p:spPr bwMode="auto">
          <a:xfrm>
            <a:off x="1828800" y="2057400"/>
            <a:ext cx="450850" cy="923330"/>
          </a:xfrm>
          <a:prstGeom prst="rect">
            <a:avLst/>
          </a:prstGeom>
          <a:noFill/>
          <a:ln w="9525">
            <a:noFill/>
            <a:miter lim="800000"/>
            <a:headEnd/>
            <a:tailEnd/>
          </a:ln>
        </p:spPr>
        <p:txBody>
          <a:bodyPr wrap="square">
            <a:spAutoFit/>
          </a:bodyPr>
          <a:lstStyle/>
          <a:p>
            <a:pPr eaLnBrk="1" hangingPunct="1"/>
            <a:r>
              <a:rPr lang="en-US" sz="5400" dirty="0"/>
              <a:t>*</a:t>
            </a:r>
          </a:p>
        </p:txBody>
      </p:sp>
      <p:sp>
        <p:nvSpPr>
          <p:cNvPr id="12294" name="Oval 7"/>
          <p:cNvSpPr>
            <a:spLocks noChangeArrowheads="1"/>
          </p:cNvSpPr>
          <p:nvPr/>
        </p:nvSpPr>
        <p:spPr bwMode="auto">
          <a:xfrm>
            <a:off x="1828800" y="2133600"/>
            <a:ext cx="457200" cy="457200"/>
          </a:xfrm>
          <a:prstGeom prst="ellipse">
            <a:avLst/>
          </a:prstGeom>
          <a:noFill/>
          <a:ln w="28575">
            <a:solidFill>
              <a:schemeClr val="tx1"/>
            </a:solidFill>
            <a:round/>
            <a:headEnd/>
            <a:tailEnd/>
          </a:ln>
        </p:spPr>
        <p:txBody>
          <a:bodyPr wrap="none" anchor="ctr"/>
          <a:lstStyle/>
          <a:p>
            <a:endParaRPr lang="en-US"/>
          </a:p>
        </p:txBody>
      </p:sp>
      <p:sp>
        <p:nvSpPr>
          <p:cNvPr id="12295" name="Title 11"/>
          <p:cNvSpPr>
            <a:spLocks noGrp="1"/>
          </p:cNvSpPr>
          <p:nvPr>
            <p:ph type="title"/>
          </p:nvPr>
        </p:nvSpPr>
        <p:spPr>
          <a:xfrm>
            <a:off x="1143000" y="1"/>
            <a:ext cx="7158038" cy="838200"/>
          </a:xfrm>
        </p:spPr>
        <p:txBody>
          <a:bodyPr/>
          <a:lstStyle/>
          <a:p>
            <a:r>
              <a:rPr lang="en-US" dirty="0" smtClean="0">
                <a:ea typeface="ＭＳ Ｐゴシック" pitchFamily="34" charset="-128"/>
              </a:rPr>
              <a:t>Final Big Speed-up</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sp>
        <p:nvSpPr>
          <p:cNvPr id="14" name="Frame 13"/>
          <p:cNvSpPr/>
          <p:nvPr/>
        </p:nvSpPr>
        <p:spPr>
          <a:xfrm>
            <a:off x="2438400" y="1524000"/>
            <a:ext cx="2667000" cy="1905000"/>
          </a:xfrm>
          <a:prstGeom prst="frame">
            <a:avLst>
              <a:gd name="adj1" fmla="val 92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9" name="Frame 8"/>
          <p:cNvSpPr/>
          <p:nvPr/>
        </p:nvSpPr>
        <p:spPr>
          <a:xfrm>
            <a:off x="3124200" y="2057400"/>
            <a:ext cx="457200" cy="685800"/>
          </a:xfrm>
          <a:prstGeom prst="frame">
            <a:avLst>
              <a:gd name="adj1" fmla="val 392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Frame 14"/>
          <p:cNvSpPr/>
          <p:nvPr/>
        </p:nvSpPr>
        <p:spPr>
          <a:xfrm>
            <a:off x="6934200" y="4495800"/>
            <a:ext cx="685800" cy="685800"/>
          </a:xfrm>
          <a:prstGeom prst="frame">
            <a:avLst>
              <a:gd name="adj1" fmla="val 19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Frame 11"/>
          <p:cNvSpPr/>
          <p:nvPr/>
        </p:nvSpPr>
        <p:spPr>
          <a:xfrm>
            <a:off x="5791200" y="3962400"/>
            <a:ext cx="2667000" cy="1905000"/>
          </a:xfrm>
          <a:prstGeom prst="frame">
            <a:avLst>
              <a:gd name="adj1" fmla="val 92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13" name="Rectangle 12"/>
          <p:cNvSpPr/>
          <p:nvPr/>
        </p:nvSpPr>
        <p:spPr>
          <a:xfrm>
            <a:off x="5791200" y="3962400"/>
            <a:ext cx="4419600" cy="2231380"/>
          </a:xfrm>
          <a:prstGeom prst="rect">
            <a:avLst/>
          </a:prstGeom>
        </p:spPr>
        <p:txBody>
          <a:bodyPr wrap="square">
            <a:spAutoFit/>
          </a:bodyPr>
          <a:lstStyle/>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pPr eaLnBrk="1" hangingPunct="1"/>
            <a:r>
              <a:rPr lang="en-US" sz="1100" dirty="0" smtClean="0"/>
              <a:t>0 0 0 0 0  </a:t>
            </a:r>
            <a:r>
              <a:rPr lang="en-US" sz="1100" dirty="0" smtClean="0">
                <a:solidFill>
                  <a:srgbClr val="FF0000"/>
                </a:solidFill>
              </a:rPr>
              <a:t>1 1 1 1  </a:t>
            </a:r>
            <a:r>
              <a:rPr lang="en-US" sz="1100" dirty="0" smtClean="0"/>
              <a:t>-1 -1 -1 -1 0 0 0 0 0 0 0</a:t>
            </a:r>
          </a:p>
          <a:p>
            <a:r>
              <a:rPr lang="en-US" sz="1100" dirty="0" smtClean="0"/>
              <a:t>0 0 0 0 0  </a:t>
            </a:r>
            <a:r>
              <a:rPr lang="en-US" sz="1100" dirty="0" smtClean="0">
                <a:solidFill>
                  <a:srgbClr val="FF0000"/>
                </a:solidFill>
              </a:rPr>
              <a:t>1 1 1 1  </a:t>
            </a:r>
            <a:r>
              <a:rPr lang="en-US" sz="1100" dirty="0" smtClean="0"/>
              <a:t>-1 -1 -1 -1 0 0 0 0 0 0 0</a:t>
            </a:r>
          </a:p>
          <a:p>
            <a:r>
              <a:rPr lang="en-US" sz="1100" dirty="0" smtClean="0"/>
              <a:t>0 0 0 0 0  </a:t>
            </a:r>
            <a:r>
              <a:rPr lang="en-US" sz="1100" dirty="0" smtClean="0">
                <a:solidFill>
                  <a:srgbClr val="FF0000"/>
                </a:solidFill>
              </a:rPr>
              <a:t>1 1 1 1  </a:t>
            </a:r>
            <a:r>
              <a:rPr lang="en-US" sz="1100" dirty="0" smtClean="0"/>
              <a:t>-1 -1 -1 -1 0 0 0 0 0 0 0</a:t>
            </a:r>
          </a:p>
          <a:p>
            <a:r>
              <a:rPr lang="en-US" sz="1100" dirty="0" smtClean="0"/>
              <a:t>0 0 0 0 0  </a:t>
            </a:r>
            <a:r>
              <a:rPr lang="en-US" sz="1100" dirty="0" smtClean="0">
                <a:solidFill>
                  <a:srgbClr val="FF0000"/>
                </a:solidFill>
              </a:rPr>
              <a:t>1 1 1 1  </a:t>
            </a:r>
            <a:r>
              <a:rPr lang="en-US" sz="1100" dirty="0" smtClean="0"/>
              <a:t>-1 -1 -1 -1 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endParaRPr lang="en-US" dirty="0" smtClean="0"/>
          </a:p>
        </p:txBody>
      </p:sp>
      <p:sp>
        <p:nvSpPr>
          <p:cNvPr id="16" name="Oval 7"/>
          <p:cNvSpPr>
            <a:spLocks noChangeArrowheads="1"/>
          </p:cNvSpPr>
          <p:nvPr/>
        </p:nvSpPr>
        <p:spPr bwMode="auto">
          <a:xfrm>
            <a:off x="4876800" y="4419600"/>
            <a:ext cx="457200" cy="457200"/>
          </a:xfrm>
          <a:prstGeom prst="ellipse">
            <a:avLst/>
          </a:prstGeom>
          <a:noFill/>
          <a:ln w="28575">
            <a:solidFill>
              <a:schemeClr val="tx1"/>
            </a:solidFill>
            <a:round/>
            <a:headEnd/>
            <a:tailEnd/>
          </a:ln>
        </p:spPr>
        <p:txBody>
          <a:bodyPr wrap="none" anchor="ctr"/>
          <a:lstStyle/>
          <a:p>
            <a:endParaRPr lang="en-US"/>
          </a:p>
        </p:txBody>
      </p:sp>
      <p:sp>
        <p:nvSpPr>
          <p:cNvPr id="17" name="Text Box 6"/>
          <p:cNvSpPr txBox="1">
            <a:spLocks noChangeArrowheads="1"/>
          </p:cNvSpPr>
          <p:nvPr/>
        </p:nvSpPr>
        <p:spPr bwMode="auto">
          <a:xfrm>
            <a:off x="4876800" y="4343400"/>
            <a:ext cx="450850" cy="923330"/>
          </a:xfrm>
          <a:prstGeom prst="rect">
            <a:avLst/>
          </a:prstGeom>
          <a:noFill/>
          <a:ln w="9525">
            <a:noFill/>
            <a:miter lim="800000"/>
            <a:headEnd/>
            <a:tailEnd/>
          </a:ln>
        </p:spPr>
        <p:txBody>
          <a:bodyPr wrap="square">
            <a:spAutoFit/>
          </a:bodyPr>
          <a:lstStyle/>
          <a:p>
            <a:pPr eaLnBrk="1" hangingPunct="1"/>
            <a:r>
              <a:rPr lang="en-US" sz="5400" dirty="0"/>
              <a:t>*</a:t>
            </a:r>
          </a:p>
        </p:txBody>
      </p:sp>
      <p:sp>
        <p:nvSpPr>
          <p:cNvPr id="18" name="TextBox 17"/>
          <p:cNvSpPr txBox="1"/>
          <p:nvPr/>
        </p:nvSpPr>
        <p:spPr>
          <a:xfrm>
            <a:off x="1295400" y="5410200"/>
            <a:ext cx="4267200" cy="369332"/>
          </a:xfrm>
          <a:prstGeom prst="rect">
            <a:avLst/>
          </a:prstGeom>
          <a:noFill/>
        </p:spPr>
        <p:txBody>
          <a:bodyPr wrap="square" rtlCol="0">
            <a:spAutoFit/>
          </a:bodyPr>
          <a:lstStyle/>
          <a:p>
            <a:r>
              <a:rPr lang="en-US" dirty="0" smtClean="0"/>
              <a:t>Here, too, pretend the </a:t>
            </a:r>
            <a:r>
              <a:rPr lang="en-US" dirty="0" smtClean="0">
                <a:solidFill>
                  <a:srgbClr val="FF0000"/>
                </a:solidFill>
              </a:rPr>
              <a:t>reds</a:t>
            </a:r>
            <a:r>
              <a:rPr lang="en-US" dirty="0" smtClean="0"/>
              <a:t> are zeroes</a:t>
            </a:r>
            <a:endParaRPr lang="en-US"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372600" cy="1905000"/>
          </a:xfrm>
        </p:spPr>
        <p:txBody>
          <a:bodyPr/>
          <a:lstStyle/>
          <a:p>
            <a:pPr eaLnBrk="1" hangingPunct="1">
              <a:buNone/>
              <a:defRPr/>
            </a:pPr>
            <a:r>
              <a:rPr lang="en-US" sz="2400" dirty="0" smtClean="0"/>
              <a:t>Further substitution, this convolution can be written as 2 positive blocks</a:t>
            </a:r>
            <a:endParaRPr lang="en-US" sz="2400" dirty="0"/>
          </a:p>
          <a:p>
            <a:pPr eaLnBrk="1" hangingPunct="1">
              <a:buNone/>
              <a:defRPr/>
            </a:pPr>
            <a:r>
              <a:rPr lang="en-US" sz="8000" dirty="0" smtClean="0">
                <a:cs typeface="+mn-cs"/>
              </a:rPr>
              <a:t>[</a:t>
            </a:r>
            <a:r>
              <a:rPr lang="en-US" sz="6000" dirty="0" err="1" smtClean="0">
                <a:cs typeface="+mn-cs"/>
              </a:rPr>
              <a:t>pic</a:t>
            </a:r>
            <a:r>
              <a:rPr lang="en-US" sz="8000" dirty="0" smtClean="0">
                <a:cs typeface="+mn-cs"/>
              </a:rPr>
              <a:t>]                </a:t>
            </a:r>
            <a:r>
              <a:rPr lang="en-US" sz="2400" dirty="0" smtClean="0"/>
              <a:t>pretend the </a:t>
            </a:r>
            <a:r>
              <a:rPr lang="en-US" sz="2400" dirty="0" smtClean="0">
                <a:solidFill>
                  <a:srgbClr val="FF0000"/>
                </a:solidFill>
              </a:rPr>
              <a:t>reds</a:t>
            </a:r>
            <a:r>
              <a:rPr lang="en-US" sz="2400" dirty="0" smtClean="0"/>
              <a:t> are zeroes</a:t>
            </a:r>
          </a:p>
          <a:p>
            <a:pPr eaLnBrk="1" hangingPunct="1">
              <a:buNone/>
              <a:defRPr/>
            </a:pPr>
            <a:endParaRPr lang="en-US" sz="2400" dirty="0" smtClean="0"/>
          </a:p>
          <a:p>
            <a:pPr eaLnBrk="1" hangingPunct="1">
              <a:buNone/>
              <a:defRPr/>
            </a:pPr>
            <a:r>
              <a:rPr lang="en-US" sz="8000" dirty="0" smtClean="0">
                <a:cs typeface="+mn-cs"/>
              </a:rPr>
              <a:t>       -  </a:t>
            </a:r>
            <a:r>
              <a:rPr lang="en-US" sz="9600" dirty="0" smtClean="0"/>
              <a:t>[</a:t>
            </a:r>
            <a:r>
              <a:rPr lang="en-US" sz="8000" dirty="0" err="1" smtClean="0"/>
              <a:t>pic</a:t>
            </a:r>
            <a:r>
              <a:rPr lang="en-US" sz="9600" dirty="0" smtClean="0"/>
              <a:t>]</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438400" y="1524000"/>
            <a:ext cx="2755883" cy="2123658"/>
          </a:xfrm>
          <a:prstGeom prst="rect">
            <a:avLst/>
          </a:prstGeom>
          <a:noFill/>
          <a:ln w="9525">
            <a:noFill/>
            <a:miter lim="800000"/>
            <a:headEnd/>
            <a:tailEnd/>
          </a:ln>
        </p:spPr>
        <p:txBody>
          <a:bodyPr wrap="none">
            <a:spAutoFit/>
          </a:bodyPr>
          <a:lstStyle/>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pPr eaLnBrk="1" hangingPunct="1"/>
            <a:r>
              <a:rPr lang="en-US" sz="1100" dirty="0" smtClean="0"/>
              <a:t>0 0 0 0 0  1 1 1 1  </a:t>
            </a:r>
            <a:r>
              <a:rPr lang="en-US" sz="1100" dirty="0" smtClean="0">
                <a:solidFill>
                  <a:srgbClr val="FF0000"/>
                </a:solidFill>
              </a:rPr>
              <a:t>-1 -1 -1 -1</a:t>
            </a:r>
            <a:r>
              <a:rPr lang="en-US" sz="1100" dirty="0" smtClean="0"/>
              <a:t> 0 0 0 0 0 0 0</a:t>
            </a:r>
          </a:p>
          <a:p>
            <a:r>
              <a:rPr lang="en-US" sz="1100" dirty="0" smtClean="0"/>
              <a:t>0 0 0 0 0  1 1 1 1  </a:t>
            </a:r>
            <a:r>
              <a:rPr lang="en-US" sz="1100" dirty="0" smtClean="0">
                <a:solidFill>
                  <a:srgbClr val="FF0000"/>
                </a:solidFill>
              </a:rPr>
              <a:t>-1 -1 -1 -1</a:t>
            </a:r>
            <a:r>
              <a:rPr lang="en-US" sz="1100" dirty="0" smtClean="0"/>
              <a:t> 0 0 0 0 0 0 0</a:t>
            </a:r>
          </a:p>
          <a:p>
            <a:r>
              <a:rPr lang="en-US" sz="1100" dirty="0" smtClean="0"/>
              <a:t>0 0 0 0 0  1 1 1 1  </a:t>
            </a:r>
            <a:r>
              <a:rPr lang="en-US" sz="1100" dirty="0" smtClean="0">
                <a:solidFill>
                  <a:srgbClr val="FF0000"/>
                </a:solidFill>
              </a:rPr>
              <a:t>-1 -1 -1 -1 </a:t>
            </a:r>
            <a:r>
              <a:rPr lang="en-US" sz="1100" dirty="0" smtClean="0"/>
              <a:t>0 0 0 0 0 0 0</a:t>
            </a:r>
          </a:p>
          <a:p>
            <a:r>
              <a:rPr lang="en-US" sz="1100" dirty="0" smtClean="0"/>
              <a:t>0 0 0 0 0  1 1 1 1  </a:t>
            </a:r>
            <a:r>
              <a:rPr lang="en-US" sz="1100" dirty="0" smtClean="0">
                <a:solidFill>
                  <a:srgbClr val="FF0000"/>
                </a:solidFill>
              </a:rPr>
              <a:t>-1 -1 -1 -1 </a:t>
            </a:r>
            <a:r>
              <a:rPr lang="en-US" sz="1100" dirty="0" smtClean="0"/>
              <a:t>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endParaRPr lang="en-US" sz="1100" dirty="0" smtClean="0"/>
          </a:p>
        </p:txBody>
      </p:sp>
      <p:sp>
        <p:nvSpPr>
          <p:cNvPr id="12293" name="Text Box 6"/>
          <p:cNvSpPr txBox="1">
            <a:spLocks noChangeArrowheads="1"/>
          </p:cNvSpPr>
          <p:nvPr/>
        </p:nvSpPr>
        <p:spPr bwMode="auto">
          <a:xfrm>
            <a:off x="1828800" y="2057400"/>
            <a:ext cx="450850" cy="923330"/>
          </a:xfrm>
          <a:prstGeom prst="rect">
            <a:avLst/>
          </a:prstGeom>
          <a:noFill/>
          <a:ln w="9525">
            <a:noFill/>
            <a:miter lim="800000"/>
            <a:headEnd/>
            <a:tailEnd/>
          </a:ln>
        </p:spPr>
        <p:txBody>
          <a:bodyPr wrap="square">
            <a:spAutoFit/>
          </a:bodyPr>
          <a:lstStyle/>
          <a:p>
            <a:pPr eaLnBrk="1" hangingPunct="1"/>
            <a:r>
              <a:rPr lang="en-US" sz="5400" dirty="0"/>
              <a:t>*</a:t>
            </a:r>
          </a:p>
        </p:txBody>
      </p:sp>
      <p:sp>
        <p:nvSpPr>
          <p:cNvPr id="12294" name="Oval 7"/>
          <p:cNvSpPr>
            <a:spLocks noChangeArrowheads="1"/>
          </p:cNvSpPr>
          <p:nvPr/>
        </p:nvSpPr>
        <p:spPr bwMode="auto">
          <a:xfrm>
            <a:off x="1828800" y="2133600"/>
            <a:ext cx="457200" cy="457200"/>
          </a:xfrm>
          <a:prstGeom prst="ellipse">
            <a:avLst/>
          </a:prstGeom>
          <a:noFill/>
          <a:ln w="28575">
            <a:solidFill>
              <a:schemeClr val="tx1"/>
            </a:solidFill>
            <a:round/>
            <a:headEnd/>
            <a:tailEnd/>
          </a:ln>
        </p:spPr>
        <p:txBody>
          <a:bodyPr wrap="none" anchor="ctr"/>
          <a:lstStyle/>
          <a:p>
            <a:endParaRPr lang="en-US"/>
          </a:p>
        </p:txBody>
      </p:sp>
      <p:sp>
        <p:nvSpPr>
          <p:cNvPr id="12295" name="Title 11"/>
          <p:cNvSpPr>
            <a:spLocks noGrp="1"/>
          </p:cNvSpPr>
          <p:nvPr>
            <p:ph type="title"/>
          </p:nvPr>
        </p:nvSpPr>
        <p:spPr>
          <a:xfrm>
            <a:off x="1143000" y="0"/>
            <a:ext cx="7158038" cy="1412875"/>
          </a:xfrm>
        </p:spPr>
        <p:txBody>
          <a:bodyPr/>
          <a:lstStyle/>
          <a:p>
            <a:r>
              <a:rPr lang="en-US" dirty="0" smtClean="0">
                <a:ea typeface="ＭＳ Ｐゴシック" pitchFamily="34" charset="-128"/>
              </a:rPr>
              <a:t>Final Big Speed-up</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sp>
        <p:nvSpPr>
          <p:cNvPr id="14" name="Frame 13"/>
          <p:cNvSpPr/>
          <p:nvPr/>
        </p:nvSpPr>
        <p:spPr>
          <a:xfrm>
            <a:off x="2438400" y="1524000"/>
            <a:ext cx="2667000" cy="1905000"/>
          </a:xfrm>
          <a:prstGeom prst="frame">
            <a:avLst>
              <a:gd name="adj1" fmla="val 92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9" name="Frame 8"/>
          <p:cNvSpPr/>
          <p:nvPr/>
        </p:nvSpPr>
        <p:spPr>
          <a:xfrm>
            <a:off x="3124200" y="2057400"/>
            <a:ext cx="457200" cy="685800"/>
          </a:xfrm>
          <a:prstGeom prst="frame">
            <a:avLst>
              <a:gd name="adj1" fmla="val 392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Frame 14"/>
          <p:cNvSpPr/>
          <p:nvPr/>
        </p:nvSpPr>
        <p:spPr>
          <a:xfrm>
            <a:off x="6934200" y="4495800"/>
            <a:ext cx="685800" cy="685800"/>
          </a:xfrm>
          <a:prstGeom prst="frame">
            <a:avLst>
              <a:gd name="adj1" fmla="val 19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Frame 11"/>
          <p:cNvSpPr/>
          <p:nvPr/>
        </p:nvSpPr>
        <p:spPr>
          <a:xfrm>
            <a:off x="5791200" y="3962400"/>
            <a:ext cx="2667000" cy="1905000"/>
          </a:xfrm>
          <a:prstGeom prst="frame">
            <a:avLst>
              <a:gd name="adj1" fmla="val 92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13" name="Rectangle 12"/>
          <p:cNvSpPr/>
          <p:nvPr/>
        </p:nvSpPr>
        <p:spPr>
          <a:xfrm>
            <a:off x="5791200" y="3962400"/>
            <a:ext cx="4419600" cy="2231380"/>
          </a:xfrm>
          <a:prstGeom prst="rect">
            <a:avLst/>
          </a:prstGeom>
        </p:spPr>
        <p:txBody>
          <a:bodyPr wrap="square">
            <a:spAutoFit/>
          </a:bodyPr>
          <a:lstStyle/>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pPr eaLnBrk="1" hangingPunct="1"/>
            <a:r>
              <a:rPr lang="en-US" sz="1100" dirty="0" smtClean="0"/>
              <a:t>0 0 0 0 0  </a:t>
            </a:r>
            <a:r>
              <a:rPr lang="en-US" sz="1100" dirty="0" smtClean="0">
                <a:solidFill>
                  <a:srgbClr val="FF0000"/>
                </a:solidFill>
              </a:rPr>
              <a:t>1 1 1 1  </a:t>
            </a:r>
            <a:r>
              <a:rPr lang="en-US" sz="1100" dirty="0" smtClean="0"/>
              <a:t> 1  1   1  1 0 0 0 0 0 0 0</a:t>
            </a:r>
          </a:p>
          <a:p>
            <a:r>
              <a:rPr lang="en-US" sz="1100" dirty="0" smtClean="0"/>
              <a:t>0 0 0 0 0  </a:t>
            </a:r>
            <a:r>
              <a:rPr lang="en-US" sz="1100" dirty="0" smtClean="0">
                <a:solidFill>
                  <a:srgbClr val="FF0000"/>
                </a:solidFill>
              </a:rPr>
              <a:t>1 1 1 1   </a:t>
            </a:r>
            <a:r>
              <a:rPr lang="en-US" sz="1100" dirty="0" smtClean="0"/>
              <a:t>1  1   1  1 0 0 0 0 0 0 0</a:t>
            </a:r>
          </a:p>
          <a:p>
            <a:r>
              <a:rPr lang="en-US" sz="1100" dirty="0" smtClean="0"/>
              <a:t>0 0 0 0 0  </a:t>
            </a:r>
            <a:r>
              <a:rPr lang="en-US" sz="1100" dirty="0" smtClean="0">
                <a:solidFill>
                  <a:srgbClr val="FF0000"/>
                </a:solidFill>
              </a:rPr>
              <a:t>1 1 1 1   </a:t>
            </a:r>
            <a:r>
              <a:rPr lang="en-US" sz="1100" dirty="0" smtClean="0"/>
              <a:t>1  1   1  1 0 0 0 0 0 0 0</a:t>
            </a:r>
          </a:p>
          <a:p>
            <a:r>
              <a:rPr lang="en-US" sz="1100" dirty="0" smtClean="0"/>
              <a:t>0 0 0 0 0  </a:t>
            </a:r>
            <a:r>
              <a:rPr lang="en-US" sz="1100" dirty="0" smtClean="0">
                <a:solidFill>
                  <a:srgbClr val="FF0000"/>
                </a:solidFill>
              </a:rPr>
              <a:t>1 1 1 1   </a:t>
            </a:r>
            <a:r>
              <a:rPr lang="en-US" sz="1100" dirty="0" smtClean="0"/>
              <a:t>1  1   1  1 0 0 0 0 0 0 0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endParaRPr lang="en-US" dirty="0" smtClean="0"/>
          </a:p>
        </p:txBody>
      </p:sp>
      <p:sp>
        <p:nvSpPr>
          <p:cNvPr id="16" name="Oval 7"/>
          <p:cNvSpPr>
            <a:spLocks noChangeArrowheads="1"/>
          </p:cNvSpPr>
          <p:nvPr/>
        </p:nvSpPr>
        <p:spPr bwMode="auto">
          <a:xfrm>
            <a:off x="4876800" y="4419600"/>
            <a:ext cx="457200" cy="457200"/>
          </a:xfrm>
          <a:prstGeom prst="ellipse">
            <a:avLst/>
          </a:prstGeom>
          <a:noFill/>
          <a:ln w="28575">
            <a:solidFill>
              <a:schemeClr val="tx1"/>
            </a:solidFill>
            <a:round/>
            <a:headEnd/>
            <a:tailEnd/>
          </a:ln>
        </p:spPr>
        <p:txBody>
          <a:bodyPr wrap="none" anchor="ctr"/>
          <a:lstStyle/>
          <a:p>
            <a:endParaRPr lang="en-US"/>
          </a:p>
        </p:txBody>
      </p:sp>
      <p:sp>
        <p:nvSpPr>
          <p:cNvPr id="17" name="Text Box 6"/>
          <p:cNvSpPr txBox="1">
            <a:spLocks noChangeArrowheads="1"/>
          </p:cNvSpPr>
          <p:nvPr/>
        </p:nvSpPr>
        <p:spPr bwMode="auto">
          <a:xfrm>
            <a:off x="4876800" y="4343400"/>
            <a:ext cx="450850" cy="923330"/>
          </a:xfrm>
          <a:prstGeom prst="rect">
            <a:avLst/>
          </a:prstGeom>
          <a:noFill/>
          <a:ln w="9525">
            <a:noFill/>
            <a:miter lim="800000"/>
            <a:headEnd/>
            <a:tailEnd/>
          </a:ln>
        </p:spPr>
        <p:txBody>
          <a:bodyPr wrap="square">
            <a:spAutoFit/>
          </a:bodyPr>
          <a:lstStyle/>
          <a:p>
            <a:pPr eaLnBrk="1" hangingPunct="1"/>
            <a:r>
              <a:rPr lang="en-US" sz="5400" dirty="0"/>
              <a:t>*</a:t>
            </a:r>
          </a:p>
        </p:txBody>
      </p:sp>
      <p:sp>
        <p:nvSpPr>
          <p:cNvPr id="18" name="TextBox 17"/>
          <p:cNvSpPr txBox="1"/>
          <p:nvPr/>
        </p:nvSpPr>
        <p:spPr>
          <a:xfrm>
            <a:off x="1600200" y="5410200"/>
            <a:ext cx="4267200" cy="369332"/>
          </a:xfrm>
          <a:prstGeom prst="rect">
            <a:avLst/>
          </a:prstGeom>
          <a:noFill/>
        </p:spPr>
        <p:txBody>
          <a:bodyPr wrap="square" rtlCol="0">
            <a:spAutoFit/>
          </a:bodyPr>
          <a:lstStyle/>
          <a:p>
            <a:r>
              <a:rPr lang="en-US" dirty="0" smtClean="0"/>
              <a:t>Here, too, pretend the </a:t>
            </a:r>
            <a:r>
              <a:rPr lang="en-US" dirty="0" smtClean="0">
                <a:solidFill>
                  <a:srgbClr val="FF0000"/>
                </a:solidFill>
              </a:rPr>
              <a:t>reds</a:t>
            </a:r>
            <a:r>
              <a:rPr lang="en-US" dirty="0" smtClean="0"/>
              <a:t> are zeroes</a:t>
            </a:r>
            <a:endParaRPr lang="en-US" dirty="0"/>
          </a:p>
        </p:txBody>
      </p:sp>
      <p:sp>
        <p:nvSpPr>
          <p:cNvPr id="19" name="TextBox 18"/>
          <p:cNvSpPr txBox="1"/>
          <p:nvPr/>
        </p:nvSpPr>
        <p:spPr>
          <a:xfrm>
            <a:off x="304800" y="3962400"/>
            <a:ext cx="1219200" cy="1323439"/>
          </a:xfrm>
          <a:prstGeom prst="rect">
            <a:avLst/>
          </a:prstGeom>
          <a:noFill/>
        </p:spPr>
        <p:txBody>
          <a:bodyPr wrap="square" rtlCol="0">
            <a:spAutoFit/>
          </a:bodyPr>
          <a:lstStyle/>
          <a:p>
            <a:r>
              <a:rPr lang="en-US" sz="2000" dirty="0" smtClean="0">
                <a:solidFill>
                  <a:srgbClr val="7030A0"/>
                </a:solidFill>
              </a:rPr>
              <a:t>Note how this sign changes</a:t>
            </a:r>
            <a:endParaRPr lang="en-US" sz="2000" dirty="0">
              <a:solidFill>
                <a:srgbClr val="7030A0"/>
              </a:solidFill>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372600" cy="1905000"/>
          </a:xfrm>
        </p:spPr>
        <p:txBody>
          <a:bodyPr/>
          <a:lstStyle/>
          <a:p>
            <a:pPr eaLnBrk="1" hangingPunct="1">
              <a:buNone/>
              <a:defRPr/>
            </a:pPr>
            <a:r>
              <a:rPr lang="en-US" sz="4000" dirty="0" smtClean="0"/>
              <a:t>   The previous slide established that  this convolution can be written as 2 positive  separate blocks</a:t>
            </a:r>
            <a:endParaRPr lang="en-US" sz="800" dirty="0" smtClean="0"/>
          </a:p>
          <a:p>
            <a:pPr eaLnBrk="1" hangingPunct="1">
              <a:buNone/>
              <a:defRPr/>
            </a:pPr>
            <a:endParaRPr lang="en-US" sz="800" dirty="0" smtClean="0">
              <a:cs typeface="+mn-cs"/>
            </a:endParaRPr>
          </a:p>
          <a:p>
            <a:pPr eaLnBrk="1" hangingPunct="1">
              <a:buNone/>
              <a:defRPr/>
            </a:pPr>
            <a:endParaRPr lang="en-US" sz="800" dirty="0" smtClean="0"/>
          </a:p>
          <a:p>
            <a:pPr eaLnBrk="1" hangingPunct="1">
              <a:buNone/>
              <a:defRPr/>
            </a:pPr>
            <a:r>
              <a:rPr lang="en-US" sz="8000" dirty="0" smtClean="0">
                <a:cs typeface="+mn-cs"/>
              </a:rPr>
              <a:t>[</a:t>
            </a:r>
            <a:r>
              <a:rPr lang="en-US" sz="6000" dirty="0" err="1" smtClean="0">
                <a:cs typeface="+mn-cs"/>
              </a:rPr>
              <a:t>pic</a:t>
            </a:r>
            <a:r>
              <a:rPr lang="en-US" sz="8000" dirty="0" smtClean="0">
                <a:cs typeface="+mn-cs"/>
              </a:rPr>
              <a:t>]                </a:t>
            </a:r>
            <a:endParaRPr lang="en-US" sz="2400" dirty="0" smtClean="0"/>
          </a:p>
          <a:p>
            <a:pPr eaLnBrk="1" hangingPunct="1">
              <a:buNone/>
              <a:defRPr/>
            </a:pPr>
            <a:endParaRPr lang="en-US" sz="2400" dirty="0" smtClean="0"/>
          </a:p>
          <a:p>
            <a:pPr eaLnBrk="1" hangingPunct="1">
              <a:buNone/>
              <a:defRPr/>
            </a:pPr>
            <a:r>
              <a:rPr lang="en-US" sz="8000" dirty="0" smtClean="0">
                <a:cs typeface="+mn-cs"/>
              </a:rPr>
              <a:t>       </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209800" y="3429000"/>
            <a:ext cx="2794355" cy="2123658"/>
          </a:xfrm>
          <a:prstGeom prst="rect">
            <a:avLst/>
          </a:prstGeom>
          <a:noFill/>
          <a:ln w="9525">
            <a:noFill/>
            <a:miter lim="800000"/>
            <a:headEnd/>
            <a:tailEnd/>
          </a:ln>
        </p:spPr>
        <p:txBody>
          <a:bodyPr wrap="none">
            <a:spAutoFit/>
          </a:bodyPr>
          <a:lstStyle/>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pPr eaLnBrk="1" hangingPunct="1"/>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0 0 0 0 0  1 1 1 1  </a:t>
            </a:r>
            <a:r>
              <a:rPr lang="en-US" sz="1100" dirty="0" smtClean="0">
                <a:solidFill>
                  <a:srgbClr val="FF0000"/>
                </a:solidFill>
              </a:rPr>
              <a:t> 0  0   0  0</a:t>
            </a:r>
            <a:r>
              <a:rPr lang="en-US" sz="1100" dirty="0" smtClean="0"/>
              <a:t> 0 0 0 0 0 0 0</a:t>
            </a:r>
          </a:p>
          <a:p>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endParaRPr lang="en-US" sz="1100" dirty="0" smtClean="0"/>
          </a:p>
        </p:txBody>
      </p:sp>
      <p:sp>
        <p:nvSpPr>
          <p:cNvPr id="12293" name="Text Box 6"/>
          <p:cNvSpPr txBox="1">
            <a:spLocks noChangeArrowheads="1"/>
          </p:cNvSpPr>
          <p:nvPr/>
        </p:nvSpPr>
        <p:spPr bwMode="auto">
          <a:xfrm>
            <a:off x="1600200" y="3810000"/>
            <a:ext cx="450850" cy="923330"/>
          </a:xfrm>
          <a:prstGeom prst="rect">
            <a:avLst/>
          </a:prstGeom>
          <a:noFill/>
          <a:ln w="9525">
            <a:noFill/>
            <a:miter lim="800000"/>
            <a:headEnd/>
            <a:tailEnd/>
          </a:ln>
        </p:spPr>
        <p:txBody>
          <a:bodyPr wrap="square">
            <a:spAutoFit/>
          </a:bodyPr>
          <a:lstStyle/>
          <a:p>
            <a:pPr eaLnBrk="1" hangingPunct="1"/>
            <a:r>
              <a:rPr lang="en-US" sz="5400" dirty="0"/>
              <a:t>*</a:t>
            </a:r>
          </a:p>
        </p:txBody>
      </p:sp>
      <p:sp>
        <p:nvSpPr>
          <p:cNvPr id="12294" name="Oval 7"/>
          <p:cNvSpPr>
            <a:spLocks noChangeArrowheads="1"/>
          </p:cNvSpPr>
          <p:nvPr/>
        </p:nvSpPr>
        <p:spPr bwMode="auto">
          <a:xfrm>
            <a:off x="1600200" y="3886200"/>
            <a:ext cx="457200" cy="457200"/>
          </a:xfrm>
          <a:prstGeom prst="ellipse">
            <a:avLst/>
          </a:prstGeom>
          <a:noFill/>
          <a:ln w="28575">
            <a:solidFill>
              <a:schemeClr val="tx1"/>
            </a:solidFill>
            <a:round/>
            <a:headEnd/>
            <a:tailEnd/>
          </a:ln>
        </p:spPr>
        <p:txBody>
          <a:bodyPr wrap="none" anchor="ctr"/>
          <a:lstStyle/>
          <a:p>
            <a:endParaRPr lang="en-US"/>
          </a:p>
        </p:txBody>
      </p:sp>
      <p:sp>
        <p:nvSpPr>
          <p:cNvPr id="12295" name="Title 11"/>
          <p:cNvSpPr>
            <a:spLocks noGrp="1"/>
          </p:cNvSpPr>
          <p:nvPr>
            <p:ph type="title"/>
          </p:nvPr>
        </p:nvSpPr>
        <p:spPr>
          <a:xfrm>
            <a:off x="1143000" y="1"/>
            <a:ext cx="7158038" cy="685799"/>
          </a:xfrm>
        </p:spPr>
        <p:txBody>
          <a:bodyPr/>
          <a:lstStyle/>
          <a:p>
            <a:r>
              <a:rPr lang="en-US" dirty="0" smtClean="0">
                <a:ea typeface="ＭＳ Ｐゴシック" pitchFamily="34" charset="-128"/>
              </a:rPr>
              <a:t>Final Big Speed-up</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sp>
        <p:nvSpPr>
          <p:cNvPr id="14" name="Frame 13"/>
          <p:cNvSpPr/>
          <p:nvPr/>
        </p:nvSpPr>
        <p:spPr>
          <a:xfrm>
            <a:off x="2209800" y="3429000"/>
            <a:ext cx="2667000" cy="1905000"/>
          </a:xfrm>
          <a:prstGeom prst="frame">
            <a:avLst>
              <a:gd name="adj1" fmla="val 92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9" name="Frame 8"/>
          <p:cNvSpPr/>
          <p:nvPr/>
        </p:nvSpPr>
        <p:spPr>
          <a:xfrm>
            <a:off x="2895600" y="3962400"/>
            <a:ext cx="457200" cy="685800"/>
          </a:xfrm>
          <a:prstGeom prst="frame">
            <a:avLst>
              <a:gd name="adj1" fmla="val 392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0" y="-304800"/>
            <a:ext cx="9144000" cy="1143000"/>
          </a:xfrm>
        </p:spPr>
        <p:txBody>
          <a:bodyPr/>
          <a:lstStyle/>
          <a:p>
            <a:pPr eaLnBrk="1" hangingPunct="1"/>
            <a:r>
              <a:rPr lang="en-US" dirty="0" smtClean="0"/>
              <a:t>Final Big Speed-up</a:t>
            </a:r>
          </a:p>
        </p:txBody>
      </p:sp>
      <p:sp>
        <p:nvSpPr>
          <p:cNvPr id="5" name="Content Placeholder 4"/>
          <p:cNvSpPr>
            <a:spLocks noGrp="1"/>
          </p:cNvSpPr>
          <p:nvPr>
            <p:ph idx="1"/>
          </p:nvPr>
        </p:nvSpPr>
        <p:spPr>
          <a:xfrm>
            <a:off x="304800" y="685800"/>
            <a:ext cx="8839200" cy="4525963"/>
          </a:xfrm>
        </p:spPr>
        <p:txBody>
          <a:bodyPr/>
          <a:lstStyle/>
          <a:p>
            <a:r>
              <a:rPr lang="en-US" dirty="0" smtClean="0"/>
              <a:t>Next,  let us understand what the answer is when we convolve a rectangular block of  +1’s with the picture.</a:t>
            </a:r>
          </a:p>
          <a:p>
            <a:endParaRPr lang="en-US" dirty="0" smtClean="0"/>
          </a:p>
          <a:p>
            <a:r>
              <a:rPr lang="en-US" dirty="0" smtClean="0"/>
              <a:t>The answer should be just the sum of the </a:t>
            </a:r>
            <a:r>
              <a:rPr lang="en-US" dirty="0" err="1" smtClean="0"/>
              <a:t>pixelvalues</a:t>
            </a:r>
            <a:r>
              <a:rPr lang="en-US" dirty="0" smtClean="0"/>
              <a:t> which sit in the positions of the +1’s.</a:t>
            </a:r>
          </a:p>
          <a:p>
            <a:endParaRPr lang="en-US" dirty="0" smtClean="0"/>
          </a:p>
          <a:p>
            <a:r>
              <a:rPr lang="en-US" dirty="0" smtClean="0"/>
              <a:t>The computation for the -1’s is similarly merely the NEGATIVE sum  of the </a:t>
            </a:r>
            <a:r>
              <a:rPr lang="en-US" dirty="0" err="1" smtClean="0"/>
              <a:t>pixelsvalues</a:t>
            </a:r>
            <a:r>
              <a:rPr lang="en-US" dirty="0" smtClean="0"/>
              <a:t> sitting in the positions of the -1’s.</a:t>
            </a:r>
            <a:endParaRPr lang="en-US"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372600" cy="1905000"/>
          </a:xfrm>
        </p:spPr>
        <p:txBody>
          <a:bodyPr/>
          <a:lstStyle/>
          <a:p>
            <a:pPr eaLnBrk="1" hangingPunct="1">
              <a:buNone/>
              <a:defRPr/>
            </a:pPr>
            <a:r>
              <a:rPr lang="en-US" sz="4000" dirty="0" smtClean="0"/>
              <a:t>   </a:t>
            </a:r>
            <a:r>
              <a:rPr lang="en-US" dirty="0" smtClean="0"/>
              <a:t>So what is the convolution of the </a:t>
            </a:r>
            <a:r>
              <a:rPr lang="en-US" dirty="0" err="1" smtClean="0"/>
              <a:t>pic</a:t>
            </a:r>
            <a:r>
              <a:rPr lang="en-US" dirty="0" smtClean="0"/>
              <a:t> with a positive block of one’s?</a:t>
            </a:r>
          </a:p>
          <a:p>
            <a:pPr eaLnBrk="1" hangingPunct="1">
              <a:buNone/>
              <a:defRPr/>
            </a:pPr>
            <a:endParaRPr lang="en-US" sz="800" dirty="0" smtClean="0">
              <a:cs typeface="+mn-cs"/>
            </a:endParaRPr>
          </a:p>
          <a:p>
            <a:pPr eaLnBrk="1" hangingPunct="1">
              <a:buNone/>
              <a:defRPr/>
            </a:pPr>
            <a:endParaRPr lang="en-US" sz="800" dirty="0" smtClean="0"/>
          </a:p>
          <a:p>
            <a:pPr eaLnBrk="1" hangingPunct="1">
              <a:buNone/>
              <a:defRPr/>
            </a:pPr>
            <a:r>
              <a:rPr lang="en-US" sz="8000" dirty="0" smtClean="0">
                <a:cs typeface="+mn-cs"/>
              </a:rPr>
              <a:t>[</a:t>
            </a:r>
            <a:r>
              <a:rPr lang="en-US" sz="6000" dirty="0" err="1" smtClean="0">
                <a:cs typeface="+mn-cs"/>
              </a:rPr>
              <a:t>pic</a:t>
            </a:r>
            <a:r>
              <a:rPr lang="en-US" sz="8000" dirty="0" smtClean="0">
                <a:cs typeface="+mn-cs"/>
              </a:rPr>
              <a:t>]                </a:t>
            </a:r>
            <a:endParaRPr lang="en-US" sz="2400" dirty="0" smtClean="0"/>
          </a:p>
          <a:p>
            <a:pPr eaLnBrk="1" hangingPunct="1">
              <a:buNone/>
              <a:defRPr/>
            </a:pPr>
            <a:endParaRPr lang="en-US" sz="2400" dirty="0" smtClean="0"/>
          </a:p>
          <a:p>
            <a:pPr eaLnBrk="1" hangingPunct="1">
              <a:buNone/>
              <a:defRPr/>
            </a:pPr>
            <a:r>
              <a:rPr lang="en-US" sz="8000" dirty="0" smtClean="0">
                <a:cs typeface="+mn-cs"/>
              </a:rPr>
              <a:t>       </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362200" y="2438400"/>
            <a:ext cx="2794355" cy="2123658"/>
          </a:xfrm>
          <a:prstGeom prst="rect">
            <a:avLst/>
          </a:prstGeom>
          <a:noFill/>
          <a:ln w="9525">
            <a:noFill/>
            <a:miter lim="800000"/>
            <a:headEnd/>
            <a:tailEnd/>
          </a:ln>
        </p:spPr>
        <p:txBody>
          <a:bodyPr wrap="none">
            <a:spAutoFit/>
          </a:bodyPr>
          <a:lstStyle/>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pPr eaLnBrk="1" hangingPunct="1"/>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0 0 0 0 0  1 1 1 1  </a:t>
            </a:r>
            <a:r>
              <a:rPr lang="en-US" sz="1100" dirty="0" smtClean="0">
                <a:solidFill>
                  <a:srgbClr val="FF0000"/>
                </a:solidFill>
              </a:rPr>
              <a:t> 0  0   0  0</a:t>
            </a:r>
            <a:r>
              <a:rPr lang="en-US" sz="1100" dirty="0" smtClean="0"/>
              <a:t> 0 0 0 0 0 0 0</a:t>
            </a:r>
          </a:p>
          <a:p>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endParaRPr lang="en-US" sz="1100" dirty="0" smtClean="0"/>
          </a:p>
        </p:txBody>
      </p:sp>
      <p:sp>
        <p:nvSpPr>
          <p:cNvPr id="12293" name="Text Box 6"/>
          <p:cNvSpPr txBox="1">
            <a:spLocks noChangeArrowheads="1"/>
          </p:cNvSpPr>
          <p:nvPr/>
        </p:nvSpPr>
        <p:spPr bwMode="auto">
          <a:xfrm>
            <a:off x="1676400" y="3124200"/>
            <a:ext cx="450850" cy="923330"/>
          </a:xfrm>
          <a:prstGeom prst="rect">
            <a:avLst/>
          </a:prstGeom>
          <a:noFill/>
          <a:ln w="9525">
            <a:noFill/>
            <a:miter lim="800000"/>
            <a:headEnd/>
            <a:tailEnd/>
          </a:ln>
        </p:spPr>
        <p:txBody>
          <a:bodyPr wrap="square">
            <a:spAutoFit/>
          </a:bodyPr>
          <a:lstStyle/>
          <a:p>
            <a:pPr eaLnBrk="1" hangingPunct="1"/>
            <a:r>
              <a:rPr lang="en-US" sz="5400" dirty="0"/>
              <a:t>*</a:t>
            </a:r>
          </a:p>
        </p:txBody>
      </p:sp>
      <p:sp>
        <p:nvSpPr>
          <p:cNvPr id="12294" name="Oval 7"/>
          <p:cNvSpPr>
            <a:spLocks noChangeArrowheads="1"/>
          </p:cNvSpPr>
          <p:nvPr/>
        </p:nvSpPr>
        <p:spPr bwMode="auto">
          <a:xfrm>
            <a:off x="1676400" y="3276600"/>
            <a:ext cx="457200" cy="457200"/>
          </a:xfrm>
          <a:prstGeom prst="ellipse">
            <a:avLst/>
          </a:prstGeom>
          <a:noFill/>
          <a:ln w="28575">
            <a:solidFill>
              <a:schemeClr val="tx1"/>
            </a:solidFill>
            <a:round/>
            <a:headEnd/>
            <a:tailEnd/>
          </a:ln>
        </p:spPr>
        <p:txBody>
          <a:bodyPr wrap="none" anchor="ctr"/>
          <a:lstStyle/>
          <a:p>
            <a:endParaRPr lang="en-US"/>
          </a:p>
        </p:txBody>
      </p:sp>
      <p:sp>
        <p:nvSpPr>
          <p:cNvPr id="12295" name="Title 11"/>
          <p:cNvSpPr>
            <a:spLocks noGrp="1"/>
          </p:cNvSpPr>
          <p:nvPr>
            <p:ph type="title"/>
          </p:nvPr>
        </p:nvSpPr>
        <p:spPr>
          <a:xfrm>
            <a:off x="1143000" y="1"/>
            <a:ext cx="7158038" cy="685799"/>
          </a:xfrm>
        </p:spPr>
        <p:txBody>
          <a:bodyPr/>
          <a:lstStyle/>
          <a:p>
            <a:r>
              <a:rPr lang="en-US" dirty="0" smtClean="0">
                <a:ea typeface="ＭＳ Ｐゴシック" pitchFamily="34" charset="-128"/>
              </a:rPr>
              <a:t>Final Big Speed-up</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sp>
        <p:nvSpPr>
          <p:cNvPr id="14" name="Frame 13"/>
          <p:cNvSpPr/>
          <p:nvPr/>
        </p:nvSpPr>
        <p:spPr>
          <a:xfrm>
            <a:off x="2362200" y="2438400"/>
            <a:ext cx="2667000" cy="1905000"/>
          </a:xfrm>
          <a:prstGeom prst="frame">
            <a:avLst>
              <a:gd name="adj1" fmla="val 92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9" name="Frame 8"/>
          <p:cNvSpPr/>
          <p:nvPr/>
        </p:nvSpPr>
        <p:spPr>
          <a:xfrm>
            <a:off x="3048000" y="2971800"/>
            <a:ext cx="457200" cy="685800"/>
          </a:xfrm>
          <a:prstGeom prst="frame">
            <a:avLst>
              <a:gd name="adj1" fmla="val 392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p:cNvSpPr txBox="1"/>
          <p:nvPr/>
        </p:nvSpPr>
        <p:spPr>
          <a:xfrm>
            <a:off x="228600" y="4343400"/>
            <a:ext cx="9296400" cy="1877437"/>
          </a:xfrm>
          <a:prstGeom prst="rect">
            <a:avLst/>
          </a:prstGeom>
          <a:noFill/>
        </p:spPr>
        <p:txBody>
          <a:bodyPr wrap="square" rtlCol="0">
            <a:spAutoFit/>
          </a:bodyPr>
          <a:lstStyle/>
          <a:p>
            <a:r>
              <a:rPr lang="en-US" sz="3600" dirty="0" smtClean="0"/>
              <a:t>Answer: It is merely the simple sum of the pixels that are in the positions of the ones</a:t>
            </a:r>
            <a:r>
              <a:rPr lang="en-US" sz="4000" dirty="0" smtClean="0"/>
              <a:t>.</a:t>
            </a:r>
          </a:p>
          <a:p>
            <a:endParaRPr lang="en-US" dirty="0" smtClean="0"/>
          </a:p>
          <a:p>
            <a:endParaRPr lang="en-US"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372600" cy="1905000"/>
          </a:xfrm>
        </p:spPr>
        <p:txBody>
          <a:bodyPr/>
          <a:lstStyle/>
          <a:p>
            <a:pPr eaLnBrk="1" hangingPunct="1">
              <a:buNone/>
              <a:defRPr/>
            </a:pPr>
            <a:r>
              <a:rPr lang="en-US" sz="4000" dirty="0" smtClean="0"/>
              <a:t>   </a:t>
            </a:r>
            <a:r>
              <a:rPr lang="en-US" dirty="0" smtClean="0"/>
              <a:t>So what is the convolution of the </a:t>
            </a:r>
            <a:r>
              <a:rPr lang="en-US" dirty="0" err="1" smtClean="0"/>
              <a:t>pic</a:t>
            </a:r>
            <a:r>
              <a:rPr lang="en-US" dirty="0" smtClean="0"/>
              <a:t> with a positive block of one’s?</a:t>
            </a:r>
          </a:p>
          <a:p>
            <a:pPr eaLnBrk="1" hangingPunct="1">
              <a:buNone/>
              <a:defRPr/>
            </a:pPr>
            <a:endParaRPr lang="en-US" sz="800" dirty="0" smtClean="0">
              <a:cs typeface="+mn-cs"/>
            </a:endParaRPr>
          </a:p>
          <a:p>
            <a:pPr eaLnBrk="1" hangingPunct="1">
              <a:buNone/>
              <a:defRPr/>
            </a:pPr>
            <a:endParaRPr lang="en-US" sz="800" dirty="0" smtClean="0"/>
          </a:p>
          <a:p>
            <a:pPr eaLnBrk="1" hangingPunct="1">
              <a:buNone/>
              <a:defRPr/>
            </a:pPr>
            <a:r>
              <a:rPr lang="en-US" sz="8000" dirty="0" smtClean="0">
                <a:cs typeface="+mn-cs"/>
              </a:rPr>
              <a:t>[</a:t>
            </a:r>
            <a:r>
              <a:rPr lang="en-US" sz="6000" dirty="0" err="1" smtClean="0">
                <a:cs typeface="+mn-cs"/>
              </a:rPr>
              <a:t>pic</a:t>
            </a:r>
            <a:r>
              <a:rPr lang="en-US" sz="8000" dirty="0" smtClean="0">
                <a:cs typeface="+mn-cs"/>
              </a:rPr>
              <a:t>]                </a:t>
            </a:r>
            <a:endParaRPr lang="en-US" sz="2400" dirty="0" smtClean="0"/>
          </a:p>
          <a:p>
            <a:pPr eaLnBrk="1" hangingPunct="1">
              <a:buNone/>
              <a:defRPr/>
            </a:pPr>
            <a:endParaRPr lang="en-US" sz="2400" dirty="0" smtClean="0"/>
          </a:p>
          <a:p>
            <a:pPr eaLnBrk="1" hangingPunct="1">
              <a:buNone/>
              <a:defRPr/>
            </a:pPr>
            <a:r>
              <a:rPr lang="en-US" sz="8000" dirty="0" smtClean="0">
                <a:cs typeface="+mn-cs"/>
              </a:rPr>
              <a:t>       </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362200" y="2438400"/>
            <a:ext cx="2794355" cy="2123658"/>
          </a:xfrm>
          <a:prstGeom prst="rect">
            <a:avLst/>
          </a:prstGeom>
          <a:noFill/>
          <a:ln w="9525">
            <a:noFill/>
            <a:miter lim="800000"/>
            <a:headEnd/>
            <a:tailEnd/>
          </a:ln>
        </p:spPr>
        <p:txBody>
          <a:bodyPr wrap="none">
            <a:spAutoFit/>
          </a:bodyPr>
          <a:lstStyle/>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pPr eaLnBrk="1" hangingPunct="1"/>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0 0 0 0 0  1 1 1 1  </a:t>
            </a:r>
            <a:r>
              <a:rPr lang="en-US" sz="1100" dirty="0" smtClean="0">
                <a:solidFill>
                  <a:srgbClr val="FF0000"/>
                </a:solidFill>
              </a:rPr>
              <a:t> 0  0   0  0</a:t>
            </a:r>
            <a:r>
              <a:rPr lang="en-US" sz="1100" dirty="0" smtClean="0"/>
              <a:t> 0 0 0 0 0 0 0</a:t>
            </a:r>
          </a:p>
          <a:p>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endParaRPr lang="en-US" sz="1100" dirty="0" smtClean="0"/>
          </a:p>
        </p:txBody>
      </p:sp>
      <p:sp>
        <p:nvSpPr>
          <p:cNvPr id="12293" name="Text Box 6"/>
          <p:cNvSpPr txBox="1">
            <a:spLocks noChangeArrowheads="1"/>
          </p:cNvSpPr>
          <p:nvPr/>
        </p:nvSpPr>
        <p:spPr bwMode="auto">
          <a:xfrm>
            <a:off x="1676400" y="3124200"/>
            <a:ext cx="450850" cy="923330"/>
          </a:xfrm>
          <a:prstGeom prst="rect">
            <a:avLst/>
          </a:prstGeom>
          <a:noFill/>
          <a:ln w="9525">
            <a:noFill/>
            <a:miter lim="800000"/>
            <a:headEnd/>
            <a:tailEnd/>
          </a:ln>
        </p:spPr>
        <p:txBody>
          <a:bodyPr wrap="square">
            <a:spAutoFit/>
          </a:bodyPr>
          <a:lstStyle/>
          <a:p>
            <a:pPr eaLnBrk="1" hangingPunct="1"/>
            <a:r>
              <a:rPr lang="en-US" sz="5400" dirty="0"/>
              <a:t>*</a:t>
            </a:r>
          </a:p>
        </p:txBody>
      </p:sp>
      <p:sp>
        <p:nvSpPr>
          <p:cNvPr id="12294" name="Oval 7"/>
          <p:cNvSpPr>
            <a:spLocks noChangeArrowheads="1"/>
          </p:cNvSpPr>
          <p:nvPr/>
        </p:nvSpPr>
        <p:spPr bwMode="auto">
          <a:xfrm>
            <a:off x="1676400" y="3276600"/>
            <a:ext cx="457200" cy="457200"/>
          </a:xfrm>
          <a:prstGeom prst="ellipse">
            <a:avLst/>
          </a:prstGeom>
          <a:noFill/>
          <a:ln w="28575">
            <a:solidFill>
              <a:schemeClr val="tx1"/>
            </a:solidFill>
            <a:round/>
            <a:headEnd/>
            <a:tailEnd/>
          </a:ln>
        </p:spPr>
        <p:txBody>
          <a:bodyPr wrap="none" anchor="ctr"/>
          <a:lstStyle/>
          <a:p>
            <a:endParaRPr lang="en-US"/>
          </a:p>
        </p:txBody>
      </p:sp>
      <p:sp>
        <p:nvSpPr>
          <p:cNvPr id="12295" name="Title 11"/>
          <p:cNvSpPr>
            <a:spLocks noGrp="1"/>
          </p:cNvSpPr>
          <p:nvPr>
            <p:ph type="title"/>
          </p:nvPr>
        </p:nvSpPr>
        <p:spPr>
          <a:xfrm>
            <a:off x="1143000" y="1"/>
            <a:ext cx="7158038" cy="685799"/>
          </a:xfrm>
        </p:spPr>
        <p:txBody>
          <a:bodyPr/>
          <a:lstStyle/>
          <a:p>
            <a:r>
              <a:rPr lang="en-US" dirty="0" smtClean="0">
                <a:ea typeface="ＭＳ Ｐゴシック" pitchFamily="34" charset="-128"/>
              </a:rPr>
              <a:t>Final Big Speed-up</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sp>
        <p:nvSpPr>
          <p:cNvPr id="14" name="Frame 13"/>
          <p:cNvSpPr/>
          <p:nvPr/>
        </p:nvSpPr>
        <p:spPr>
          <a:xfrm>
            <a:off x="2362200" y="2438400"/>
            <a:ext cx="2667000" cy="1905000"/>
          </a:xfrm>
          <a:prstGeom prst="frame">
            <a:avLst>
              <a:gd name="adj1" fmla="val 92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9" name="Frame 8"/>
          <p:cNvSpPr/>
          <p:nvPr/>
        </p:nvSpPr>
        <p:spPr>
          <a:xfrm>
            <a:off x="3048000" y="2971800"/>
            <a:ext cx="457200" cy="685800"/>
          </a:xfrm>
          <a:prstGeom prst="frame">
            <a:avLst>
              <a:gd name="adj1" fmla="val 392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p:cNvSpPr txBox="1"/>
          <p:nvPr/>
        </p:nvSpPr>
        <p:spPr>
          <a:xfrm>
            <a:off x="228600" y="4343400"/>
            <a:ext cx="9296400" cy="2369880"/>
          </a:xfrm>
          <a:prstGeom prst="rect">
            <a:avLst/>
          </a:prstGeom>
          <a:noFill/>
        </p:spPr>
        <p:txBody>
          <a:bodyPr wrap="square" rtlCol="0">
            <a:spAutoFit/>
          </a:bodyPr>
          <a:lstStyle/>
          <a:p>
            <a:r>
              <a:rPr lang="en-US" sz="3600" dirty="0" smtClean="0"/>
              <a:t>It is the simple sum of the pixels that are in the BLUE rectangular area ( as specified by the ones)</a:t>
            </a:r>
            <a:r>
              <a:rPr lang="en-US" sz="4000" dirty="0" smtClean="0"/>
              <a:t>.</a:t>
            </a:r>
          </a:p>
          <a:p>
            <a:endParaRPr lang="en-US" dirty="0" smtClean="0"/>
          </a:p>
          <a:p>
            <a:endParaRPr lang="en-US"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372600" cy="1905000"/>
          </a:xfrm>
        </p:spPr>
        <p:txBody>
          <a:bodyPr/>
          <a:lstStyle/>
          <a:p>
            <a:pPr eaLnBrk="1" hangingPunct="1">
              <a:buNone/>
              <a:defRPr/>
            </a:pPr>
            <a:r>
              <a:rPr lang="en-US" sz="4000" dirty="0" smtClean="0"/>
              <a:t>   </a:t>
            </a:r>
            <a:r>
              <a:rPr lang="en-US" dirty="0" smtClean="0"/>
              <a:t>We need the simple sum of the pixels that are in the BLUE rectangular area ( as specified by the ones)</a:t>
            </a:r>
            <a:r>
              <a:rPr lang="en-US" sz="3600" dirty="0" smtClean="0"/>
              <a:t>.</a:t>
            </a:r>
          </a:p>
          <a:p>
            <a:pPr eaLnBrk="1" hangingPunct="1">
              <a:buNone/>
              <a:defRPr/>
            </a:pPr>
            <a:endParaRPr lang="en-US" sz="800" dirty="0" smtClean="0"/>
          </a:p>
          <a:p>
            <a:pPr eaLnBrk="1" hangingPunct="1">
              <a:buNone/>
              <a:defRPr/>
            </a:pPr>
            <a:endParaRPr lang="en-US" sz="800" dirty="0" smtClean="0"/>
          </a:p>
          <a:p>
            <a:pPr eaLnBrk="1" hangingPunct="1">
              <a:buNone/>
              <a:defRPr/>
            </a:pPr>
            <a:r>
              <a:rPr lang="en-US" sz="8000" dirty="0" smtClean="0">
                <a:cs typeface="+mn-cs"/>
              </a:rPr>
              <a:t>[</a:t>
            </a:r>
            <a:r>
              <a:rPr lang="en-US" sz="6000" dirty="0" err="1" smtClean="0">
                <a:cs typeface="+mn-cs"/>
              </a:rPr>
              <a:t>pic</a:t>
            </a:r>
            <a:r>
              <a:rPr lang="en-US" sz="8000" dirty="0" smtClean="0">
                <a:cs typeface="+mn-cs"/>
              </a:rPr>
              <a:t>]                </a:t>
            </a:r>
            <a:endParaRPr lang="en-US" sz="2400" dirty="0" smtClean="0"/>
          </a:p>
          <a:p>
            <a:pPr eaLnBrk="1" hangingPunct="1">
              <a:buNone/>
              <a:defRPr/>
            </a:pPr>
            <a:endParaRPr lang="en-US" sz="2400" dirty="0" smtClean="0"/>
          </a:p>
          <a:p>
            <a:pPr eaLnBrk="1" hangingPunct="1">
              <a:buNone/>
              <a:defRPr/>
            </a:pPr>
            <a:r>
              <a:rPr lang="en-US" sz="8000" dirty="0" smtClean="0">
                <a:cs typeface="+mn-cs"/>
              </a:rPr>
              <a:t>       </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362200" y="2438400"/>
            <a:ext cx="2794355" cy="2123658"/>
          </a:xfrm>
          <a:prstGeom prst="rect">
            <a:avLst/>
          </a:prstGeom>
          <a:noFill/>
          <a:ln w="9525">
            <a:noFill/>
            <a:miter lim="800000"/>
            <a:headEnd/>
            <a:tailEnd/>
          </a:ln>
        </p:spPr>
        <p:txBody>
          <a:bodyPr wrap="none">
            <a:spAutoFit/>
          </a:bodyPr>
          <a:lstStyle/>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pPr eaLnBrk="1" hangingPunct="1"/>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0 0 0 0 0  1 1 1 1  </a:t>
            </a:r>
            <a:r>
              <a:rPr lang="en-US" sz="1100" dirty="0" smtClean="0">
                <a:solidFill>
                  <a:srgbClr val="FF0000"/>
                </a:solidFill>
              </a:rPr>
              <a:t> 0  0   0  0</a:t>
            </a:r>
            <a:r>
              <a:rPr lang="en-US" sz="1100" dirty="0" smtClean="0"/>
              <a:t> 0 0 0 0 0 0 0</a:t>
            </a:r>
          </a:p>
          <a:p>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endParaRPr lang="en-US" sz="1100" dirty="0" smtClean="0"/>
          </a:p>
        </p:txBody>
      </p:sp>
      <p:sp>
        <p:nvSpPr>
          <p:cNvPr id="12293" name="Text Box 6"/>
          <p:cNvSpPr txBox="1">
            <a:spLocks noChangeArrowheads="1"/>
          </p:cNvSpPr>
          <p:nvPr/>
        </p:nvSpPr>
        <p:spPr bwMode="auto">
          <a:xfrm>
            <a:off x="1676400" y="3124200"/>
            <a:ext cx="450850" cy="923330"/>
          </a:xfrm>
          <a:prstGeom prst="rect">
            <a:avLst/>
          </a:prstGeom>
          <a:noFill/>
          <a:ln w="9525">
            <a:noFill/>
            <a:miter lim="800000"/>
            <a:headEnd/>
            <a:tailEnd/>
          </a:ln>
        </p:spPr>
        <p:txBody>
          <a:bodyPr wrap="square">
            <a:spAutoFit/>
          </a:bodyPr>
          <a:lstStyle/>
          <a:p>
            <a:pPr eaLnBrk="1" hangingPunct="1"/>
            <a:r>
              <a:rPr lang="en-US" sz="5400" dirty="0"/>
              <a:t>*</a:t>
            </a:r>
          </a:p>
        </p:txBody>
      </p:sp>
      <p:sp>
        <p:nvSpPr>
          <p:cNvPr id="12294" name="Oval 7"/>
          <p:cNvSpPr>
            <a:spLocks noChangeArrowheads="1"/>
          </p:cNvSpPr>
          <p:nvPr/>
        </p:nvSpPr>
        <p:spPr bwMode="auto">
          <a:xfrm>
            <a:off x="1676400" y="3276600"/>
            <a:ext cx="457200" cy="457200"/>
          </a:xfrm>
          <a:prstGeom prst="ellipse">
            <a:avLst/>
          </a:prstGeom>
          <a:noFill/>
          <a:ln w="28575">
            <a:solidFill>
              <a:schemeClr val="tx1"/>
            </a:solidFill>
            <a:round/>
            <a:headEnd/>
            <a:tailEnd/>
          </a:ln>
        </p:spPr>
        <p:txBody>
          <a:bodyPr wrap="none" anchor="ctr"/>
          <a:lstStyle/>
          <a:p>
            <a:endParaRPr lang="en-US"/>
          </a:p>
        </p:txBody>
      </p:sp>
      <p:sp>
        <p:nvSpPr>
          <p:cNvPr id="12295" name="Title 11"/>
          <p:cNvSpPr>
            <a:spLocks noGrp="1"/>
          </p:cNvSpPr>
          <p:nvPr>
            <p:ph type="title"/>
          </p:nvPr>
        </p:nvSpPr>
        <p:spPr>
          <a:xfrm>
            <a:off x="1143000" y="1"/>
            <a:ext cx="7158038" cy="685799"/>
          </a:xfrm>
        </p:spPr>
        <p:txBody>
          <a:bodyPr/>
          <a:lstStyle/>
          <a:p>
            <a:r>
              <a:rPr lang="en-US" dirty="0" smtClean="0">
                <a:ea typeface="ＭＳ Ｐゴシック" pitchFamily="34" charset="-128"/>
              </a:rPr>
              <a:t>Final Big Speed-up</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sp>
        <p:nvSpPr>
          <p:cNvPr id="14" name="Frame 13"/>
          <p:cNvSpPr/>
          <p:nvPr/>
        </p:nvSpPr>
        <p:spPr>
          <a:xfrm>
            <a:off x="2362200" y="2438400"/>
            <a:ext cx="2667000" cy="1905000"/>
          </a:xfrm>
          <a:prstGeom prst="frame">
            <a:avLst>
              <a:gd name="adj1" fmla="val 92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9" name="Frame 8"/>
          <p:cNvSpPr/>
          <p:nvPr/>
        </p:nvSpPr>
        <p:spPr>
          <a:xfrm>
            <a:off x="3048000" y="2971800"/>
            <a:ext cx="457200" cy="685800"/>
          </a:xfrm>
          <a:prstGeom prst="frame">
            <a:avLst>
              <a:gd name="adj1" fmla="val 392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p:cNvSpPr txBox="1"/>
          <p:nvPr/>
        </p:nvSpPr>
        <p:spPr>
          <a:xfrm>
            <a:off x="228600" y="4343400"/>
            <a:ext cx="9296400" cy="1477328"/>
          </a:xfrm>
          <a:prstGeom prst="rect">
            <a:avLst/>
          </a:prstGeom>
          <a:noFill/>
        </p:spPr>
        <p:txBody>
          <a:bodyPr wrap="square" rtlCol="0">
            <a:spAutoFit/>
          </a:bodyPr>
          <a:lstStyle/>
          <a:p>
            <a:endParaRPr lang="en-US" dirty="0" smtClean="0"/>
          </a:p>
          <a:p>
            <a:r>
              <a:rPr lang="en-US" sz="3600" dirty="0" smtClean="0"/>
              <a:t>The rectangular area is that of the picture (corresponding to positions of the ones)</a:t>
            </a:r>
            <a:endParaRPr lang="en-US" sz="3600"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372600" cy="1905000"/>
          </a:xfrm>
        </p:spPr>
        <p:txBody>
          <a:bodyPr/>
          <a:lstStyle/>
          <a:p>
            <a:pPr eaLnBrk="1" hangingPunct="1">
              <a:buNone/>
              <a:defRPr/>
            </a:pPr>
            <a:r>
              <a:rPr lang="en-US" dirty="0" smtClean="0"/>
              <a:t>   So, we need a way to calculate (fast) the simple sum of pixels in a rectangular area of the picture.</a:t>
            </a:r>
          </a:p>
          <a:p>
            <a:pPr eaLnBrk="1" hangingPunct="1">
              <a:buNone/>
              <a:defRPr/>
            </a:pPr>
            <a:endParaRPr lang="en-US" sz="800" dirty="0" smtClean="0">
              <a:cs typeface="+mn-cs"/>
            </a:endParaRPr>
          </a:p>
          <a:p>
            <a:pPr eaLnBrk="1" hangingPunct="1">
              <a:buNone/>
              <a:defRPr/>
            </a:pPr>
            <a:endParaRPr lang="en-US" sz="800" dirty="0" smtClean="0"/>
          </a:p>
          <a:p>
            <a:pPr eaLnBrk="1" hangingPunct="1">
              <a:buNone/>
              <a:defRPr/>
            </a:pPr>
            <a:endParaRPr lang="en-US" sz="800" dirty="0" smtClean="0"/>
          </a:p>
          <a:p>
            <a:pPr eaLnBrk="1" hangingPunct="1">
              <a:buNone/>
              <a:defRPr/>
            </a:pPr>
            <a:r>
              <a:rPr lang="en-US" sz="8000" dirty="0" smtClean="0">
                <a:cs typeface="+mn-cs"/>
              </a:rPr>
              <a:t>[</a:t>
            </a:r>
            <a:r>
              <a:rPr lang="en-US" sz="6000" dirty="0" err="1" smtClean="0">
                <a:cs typeface="+mn-cs"/>
              </a:rPr>
              <a:t>pic</a:t>
            </a:r>
            <a:r>
              <a:rPr lang="en-US" sz="8000" dirty="0" smtClean="0">
                <a:cs typeface="+mn-cs"/>
              </a:rPr>
              <a:t>]                </a:t>
            </a:r>
            <a:endParaRPr lang="en-US" sz="2400" dirty="0" smtClean="0"/>
          </a:p>
          <a:p>
            <a:pPr eaLnBrk="1" hangingPunct="1">
              <a:buNone/>
              <a:defRPr/>
            </a:pPr>
            <a:endParaRPr lang="en-US" sz="2400" dirty="0" smtClean="0"/>
          </a:p>
          <a:p>
            <a:pPr eaLnBrk="1" hangingPunct="1">
              <a:buNone/>
              <a:defRPr/>
            </a:pPr>
            <a:r>
              <a:rPr lang="en-US" sz="8000" dirty="0" smtClean="0">
                <a:cs typeface="+mn-cs"/>
              </a:rPr>
              <a:t>       </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362200" y="2438400"/>
            <a:ext cx="2794355" cy="2123658"/>
          </a:xfrm>
          <a:prstGeom prst="rect">
            <a:avLst/>
          </a:prstGeom>
          <a:noFill/>
          <a:ln w="9525">
            <a:noFill/>
            <a:miter lim="800000"/>
            <a:headEnd/>
            <a:tailEnd/>
          </a:ln>
        </p:spPr>
        <p:txBody>
          <a:bodyPr wrap="none">
            <a:spAutoFit/>
          </a:bodyPr>
          <a:lstStyle/>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pPr eaLnBrk="1" hangingPunct="1"/>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0 0 0 0 0  1 1 1 1  </a:t>
            </a:r>
            <a:r>
              <a:rPr lang="en-US" sz="1100" dirty="0" smtClean="0">
                <a:solidFill>
                  <a:srgbClr val="FF0000"/>
                </a:solidFill>
              </a:rPr>
              <a:t> 0  0   0  0</a:t>
            </a:r>
            <a:r>
              <a:rPr lang="en-US" sz="1100" dirty="0" smtClean="0"/>
              <a:t> 0 0 0 0 0 0 0</a:t>
            </a:r>
          </a:p>
          <a:p>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0 0 0 0 0  1 1 1 1  </a:t>
            </a:r>
            <a:r>
              <a:rPr lang="en-US" sz="1100" dirty="0" smtClean="0">
                <a:solidFill>
                  <a:srgbClr val="FF0000"/>
                </a:solidFill>
              </a:rPr>
              <a:t> 0  0   0  0 </a:t>
            </a:r>
            <a:r>
              <a:rPr lang="en-US" sz="1100" dirty="0" smtClean="0"/>
              <a:t>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r>
              <a:rPr lang="en-US" sz="1100" dirty="0" smtClean="0"/>
              <a:t>0 0 0 0 0  0 0 0 0   0  0   0  0 0 0 0 0 0 0 0</a:t>
            </a:r>
          </a:p>
          <a:p>
            <a:endParaRPr lang="en-US" sz="1100" dirty="0" smtClean="0"/>
          </a:p>
        </p:txBody>
      </p:sp>
      <p:sp>
        <p:nvSpPr>
          <p:cNvPr id="12293" name="Text Box 6"/>
          <p:cNvSpPr txBox="1">
            <a:spLocks noChangeArrowheads="1"/>
          </p:cNvSpPr>
          <p:nvPr/>
        </p:nvSpPr>
        <p:spPr bwMode="auto">
          <a:xfrm>
            <a:off x="1676400" y="3124200"/>
            <a:ext cx="450850" cy="923330"/>
          </a:xfrm>
          <a:prstGeom prst="rect">
            <a:avLst/>
          </a:prstGeom>
          <a:noFill/>
          <a:ln w="9525">
            <a:noFill/>
            <a:miter lim="800000"/>
            <a:headEnd/>
            <a:tailEnd/>
          </a:ln>
        </p:spPr>
        <p:txBody>
          <a:bodyPr wrap="square">
            <a:spAutoFit/>
          </a:bodyPr>
          <a:lstStyle/>
          <a:p>
            <a:pPr eaLnBrk="1" hangingPunct="1"/>
            <a:r>
              <a:rPr lang="en-US" sz="5400" dirty="0"/>
              <a:t>*</a:t>
            </a:r>
          </a:p>
        </p:txBody>
      </p:sp>
      <p:sp>
        <p:nvSpPr>
          <p:cNvPr id="12294" name="Oval 7"/>
          <p:cNvSpPr>
            <a:spLocks noChangeArrowheads="1"/>
          </p:cNvSpPr>
          <p:nvPr/>
        </p:nvSpPr>
        <p:spPr bwMode="auto">
          <a:xfrm>
            <a:off x="1676400" y="3276600"/>
            <a:ext cx="457200" cy="457200"/>
          </a:xfrm>
          <a:prstGeom prst="ellipse">
            <a:avLst/>
          </a:prstGeom>
          <a:noFill/>
          <a:ln w="28575">
            <a:solidFill>
              <a:schemeClr val="tx1"/>
            </a:solidFill>
            <a:round/>
            <a:headEnd/>
            <a:tailEnd/>
          </a:ln>
        </p:spPr>
        <p:txBody>
          <a:bodyPr wrap="none" anchor="ctr"/>
          <a:lstStyle/>
          <a:p>
            <a:endParaRPr lang="en-US"/>
          </a:p>
        </p:txBody>
      </p:sp>
      <p:sp>
        <p:nvSpPr>
          <p:cNvPr id="12295" name="Title 11"/>
          <p:cNvSpPr>
            <a:spLocks noGrp="1"/>
          </p:cNvSpPr>
          <p:nvPr>
            <p:ph type="title"/>
          </p:nvPr>
        </p:nvSpPr>
        <p:spPr>
          <a:xfrm>
            <a:off x="1143000" y="1"/>
            <a:ext cx="7158038" cy="685799"/>
          </a:xfrm>
        </p:spPr>
        <p:txBody>
          <a:bodyPr/>
          <a:lstStyle/>
          <a:p>
            <a:r>
              <a:rPr lang="en-US" dirty="0" smtClean="0">
                <a:ea typeface="ＭＳ Ｐゴシック" pitchFamily="34" charset="-128"/>
              </a:rPr>
              <a:t>Final Big Speed-up</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sp>
        <p:nvSpPr>
          <p:cNvPr id="14" name="Frame 13"/>
          <p:cNvSpPr/>
          <p:nvPr/>
        </p:nvSpPr>
        <p:spPr>
          <a:xfrm>
            <a:off x="2362200" y="2438400"/>
            <a:ext cx="2667000" cy="1905000"/>
          </a:xfrm>
          <a:prstGeom prst="frame">
            <a:avLst>
              <a:gd name="adj1" fmla="val 92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9" name="Frame 8"/>
          <p:cNvSpPr/>
          <p:nvPr/>
        </p:nvSpPr>
        <p:spPr>
          <a:xfrm>
            <a:off x="3048000" y="2971800"/>
            <a:ext cx="457200" cy="685800"/>
          </a:xfrm>
          <a:prstGeom prst="frame">
            <a:avLst>
              <a:gd name="adj1" fmla="val 392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p:cNvSpPr txBox="1"/>
          <p:nvPr/>
        </p:nvSpPr>
        <p:spPr>
          <a:xfrm>
            <a:off x="228600" y="4343400"/>
            <a:ext cx="9296400" cy="1477328"/>
          </a:xfrm>
          <a:prstGeom prst="rect">
            <a:avLst/>
          </a:prstGeom>
          <a:noFill/>
        </p:spPr>
        <p:txBody>
          <a:bodyPr wrap="square" rtlCol="0">
            <a:spAutoFit/>
          </a:bodyPr>
          <a:lstStyle/>
          <a:p>
            <a:endParaRPr lang="en-US" dirty="0" smtClean="0"/>
          </a:p>
          <a:p>
            <a:r>
              <a:rPr lang="en-US" sz="3600" dirty="0" smtClean="0"/>
              <a:t>This is obtained by the calculation and employment of the </a:t>
            </a:r>
            <a:r>
              <a:rPr lang="en-US" sz="3600" b="1" dirty="0" smtClean="0">
                <a:solidFill>
                  <a:srgbClr val="FF0000"/>
                </a:solidFill>
              </a:rPr>
              <a:t>Integral Image.</a:t>
            </a:r>
            <a:endParaRPr lang="en-US" sz="3600" b="1" dirty="0">
              <a:solidFill>
                <a:srgbClr val="FF0000"/>
              </a:solidFill>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372600" cy="1905000"/>
          </a:xfrm>
        </p:spPr>
        <p:txBody>
          <a:bodyPr/>
          <a:lstStyle/>
          <a:p>
            <a:pPr eaLnBrk="1" hangingPunct="1">
              <a:buNone/>
              <a:defRPr/>
            </a:pPr>
            <a:r>
              <a:rPr lang="en-US" dirty="0" smtClean="0"/>
              <a:t>   </a:t>
            </a:r>
            <a:r>
              <a:rPr lang="en-US" sz="8000" dirty="0" smtClean="0">
                <a:cs typeface="+mn-cs"/>
              </a:rPr>
              <a:t>                </a:t>
            </a:r>
            <a:endParaRPr lang="en-US" sz="2400" dirty="0" smtClean="0"/>
          </a:p>
          <a:p>
            <a:pPr eaLnBrk="1" hangingPunct="1">
              <a:buNone/>
              <a:defRPr/>
            </a:pPr>
            <a:endParaRPr lang="en-US" sz="2400" dirty="0" smtClean="0"/>
          </a:p>
          <a:p>
            <a:pPr eaLnBrk="1" hangingPunct="1">
              <a:buNone/>
              <a:defRPr/>
            </a:pPr>
            <a:r>
              <a:rPr lang="en-US" sz="8000" dirty="0" smtClean="0">
                <a:cs typeface="+mn-cs"/>
              </a:rPr>
              <a:t>       </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362200" y="2438400"/>
            <a:ext cx="184731" cy="430887"/>
          </a:xfrm>
          <a:prstGeom prst="rect">
            <a:avLst/>
          </a:prstGeom>
          <a:noFill/>
          <a:ln w="9525">
            <a:noFill/>
            <a:miter lim="800000"/>
            <a:headEnd/>
            <a:tailEnd/>
          </a:ln>
        </p:spPr>
        <p:txBody>
          <a:bodyPr wrap="none">
            <a:spAutoFit/>
          </a:bodyPr>
          <a:lstStyle/>
          <a:p>
            <a:endParaRPr lang="en-US" sz="1100" dirty="0" smtClean="0"/>
          </a:p>
          <a:p>
            <a:endParaRPr lang="en-US" sz="1100" dirty="0" smtClean="0"/>
          </a:p>
        </p:txBody>
      </p:sp>
      <p:sp>
        <p:nvSpPr>
          <p:cNvPr id="12295" name="Title 11"/>
          <p:cNvSpPr>
            <a:spLocks noGrp="1"/>
          </p:cNvSpPr>
          <p:nvPr>
            <p:ph type="title"/>
          </p:nvPr>
        </p:nvSpPr>
        <p:spPr>
          <a:xfrm>
            <a:off x="1143000" y="1"/>
            <a:ext cx="7158038" cy="685799"/>
          </a:xfrm>
        </p:spPr>
        <p:txBody>
          <a:bodyPr/>
          <a:lstStyle/>
          <a:p>
            <a:r>
              <a:rPr lang="en-US" b="1" dirty="0" smtClean="0">
                <a:solidFill>
                  <a:srgbClr val="FF0000"/>
                </a:solidFill>
                <a:ea typeface="ＭＳ Ｐゴシック" pitchFamily="34" charset="-128"/>
              </a:rPr>
              <a:t>The Integral Image</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sp>
        <p:nvSpPr>
          <p:cNvPr id="10" name="TextBox 9"/>
          <p:cNvSpPr txBox="1"/>
          <p:nvPr/>
        </p:nvSpPr>
        <p:spPr>
          <a:xfrm>
            <a:off x="381000" y="838200"/>
            <a:ext cx="9296400" cy="646331"/>
          </a:xfrm>
          <a:prstGeom prst="rect">
            <a:avLst/>
          </a:prstGeom>
          <a:noFill/>
        </p:spPr>
        <p:txBody>
          <a:bodyPr wrap="square" rtlCol="0">
            <a:spAutoFit/>
          </a:bodyPr>
          <a:lstStyle/>
          <a:p>
            <a:r>
              <a:rPr lang="en-US" sz="3600" dirty="0" smtClean="0"/>
              <a:t>What is the Integral Image? </a:t>
            </a:r>
            <a:r>
              <a:rPr lang="en-US" sz="1400" dirty="0" smtClean="0"/>
              <a:t>Figure is from Viola Jones paper</a:t>
            </a:r>
            <a:endParaRPr lang="en-US" sz="1400" dirty="0"/>
          </a:p>
        </p:txBody>
      </p:sp>
      <p:pic>
        <p:nvPicPr>
          <p:cNvPr id="11" name="Picture 10" descr="boostIntegralFigA.jpg"/>
          <p:cNvPicPr>
            <a:picLocks noChangeAspect="1"/>
          </p:cNvPicPr>
          <p:nvPr/>
        </p:nvPicPr>
        <p:blipFill>
          <a:blip r:embed="rId3" cstate="print"/>
          <a:stretch>
            <a:fillRect/>
          </a:stretch>
        </p:blipFill>
        <p:spPr>
          <a:xfrm>
            <a:off x="762000" y="1752601"/>
            <a:ext cx="7038975" cy="3962400"/>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 2: </a:t>
            </a:r>
            <a:br>
              <a:rPr lang="en-US" dirty="0" smtClean="0"/>
            </a:br>
            <a:r>
              <a:rPr lang="en-US" dirty="0" smtClean="0"/>
              <a:t>To Be Posted Before Thursday</a:t>
            </a:r>
            <a:endParaRPr lang="en-US" dirty="0"/>
          </a:p>
        </p:txBody>
      </p:sp>
      <p:sp>
        <p:nvSpPr>
          <p:cNvPr id="3" name="Content Placeholder 2"/>
          <p:cNvSpPr>
            <a:spLocks noGrp="1"/>
          </p:cNvSpPr>
          <p:nvPr>
            <p:ph idx="1"/>
          </p:nvPr>
        </p:nvSpPr>
        <p:spPr/>
        <p:txBody>
          <a:bodyPr/>
          <a:lstStyle/>
          <a:p>
            <a:r>
              <a:rPr lang="en-US" dirty="0" smtClean="0"/>
              <a:t>Viola-Jones Face Detection</a:t>
            </a:r>
          </a:p>
          <a:p>
            <a:r>
              <a:rPr lang="en-US" dirty="0" smtClean="0"/>
              <a:t>Boosting</a:t>
            </a:r>
          </a:p>
          <a:p>
            <a:r>
              <a:rPr lang="en-US" dirty="0" err="1" smtClean="0"/>
              <a:t>AdaBoost</a:t>
            </a:r>
            <a:endParaRPr lang="en-US" dirty="0" smtClean="0"/>
          </a:p>
          <a:p>
            <a:r>
              <a:rPr lang="en-US" dirty="0" smtClean="0"/>
              <a:t>Integral image</a:t>
            </a:r>
          </a:p>
          <a:p>
            <a:r>
              <a:rPr lang="en-US" dirty="0" smtClean="0"/>
              <a:t>Training vs. testing</a:t>
            </a:r>
          </a:p>
          <a:p>
            <a:endParaRPr lang="en-US" sz="500" dirty="0"/>
          </a:p>
          <a:p>
            <a:r>
              <a:rPr lang="en-US" i="1" dirty="0"/>
              <a:t>No penalty for late submission, but you do would like to finish it before </a:t>
            </a:r>
          </a:p>
          <a:p>
            <a:pPr marL="0" indent="0" algn="ctr">
              <a:buNone/>
            </a:pPr>
            <a:r>
              <a:rPr lang="en-US" dirty="0"/>
              <a:t>10/13 (Mid-term exam)</a:t>
            </a:r>
          </a:p>
          <a:p>
            <a:endParaRPr lang="en-US" dirty="0"/>
          </a:p>
        </p:txBody>
      </p:sp>
    </p:spTree>
    <p:extLst>
      <p:ext uri="{BB962C8B-B14F-4D97-AF65-F5344CB8AC3E}">
        <p14:creationId xmlns:p14="http://schemas.microsoft.com/office/powerpoint/2010/main" val="6047500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372600" cy="1905000"/>
          </a:xfrm>
        </p:spPr>
        <p:txBody>
          <a:bodyPr/>
          <a:lstStyle/>
          <a:p>
            <a:pPr eaLnBrk="1" hangingPunct="1">
              <a:buNone/>
              <a:defRPr/>
            </a:pPr>
            <a:r>
              <a:rPr lang="en-US" dirty="0" smtClean="0"/>
              <a:t>   </a:t>
            </a:r>
            <a:r>
              <a:rPr lang="en-US" sz="8000" dirty="0" smtClean="0">
                <a:cs typeface="+mn-cs"/>
              </a:rPr>
              <a:t>                </a:t>
            </a:r>
            <a:endParaRPr lang="en-US" sz="2400" dirty="0" smtClean="0"/>
          </a:p>
          <a:p>
            <a:pPr eaLnBrk="1" hangingPunct="1">
              <a:buNone/>
              <a:defRPr/>
            </a:pPr>
            <a:endParaRPr lang="en-US" sz="2400" dirty="0" smtClean="0"/>
          </a:p>
          <a:p>
            <a:pPr eaLnBrk="1" hangingPunct="1">
              <a:buNone/>
              <a:defRPr/>
            </a:pPr>
            <a:r>
              <a:rPr lang="en-US" sz="8000" dirty="0" smtClean="0">
                <a:cs typeface="+mn-cs"/>
              </a:rPr>
              <a:t>       </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362200" y="2438400"/>
            <a:ext cx="184731" cy="430887"/>
          </a:xfrm>
          <a:prstGeom prst="rect">
            <a:avLst/>
          </a:prstGeom>
          <a:noFill/>
          <a:ln w="9525">
            <a:noFill/>
            <a:miter lim="800000"/>
            <a:headEnd/>
            <a:tailEnd/>
          </a:ln>
        </p:spPr>
        <p:txBody>
          <a:bodyPr wrap="none">
            <a:spAutoFit/>
          </a:bodyPr>
          <a:lstStyle/>
          <a:p>
            <a:endParaRPr lang="en-US" sz="1100" dirty="0" smtClean="0"/>
          </a:p>
          <a:p>
            <a:endParaRPr lang="en-US" sz="1100" dirty="0" smtClean="0"/>
          </a:p>
        </p:txBody>
      </p:sp>
      <p:sp>
        <p:nvSpPr>
          <p:cNvPr id="12295" name="Title 11"/>
          <p:cNvSpPr>
            <a:spLocks noGrp="1"/>
          </p:cNvSpPr>
          <p:nvPr>
            <p:ph type="title"/>
          </p:nvPr>
        </p:nvSpPr>
        <p:spPr>
          <a:xfrm>
            <a:off x="-304800" y="381000"/>
            <a:ext cx="9677400" cy="685799"/>
          </a:xfrm>
        </p:spPr>
        <p:txBody>
          <a:bodyPr/>
          <a:lstStyle/>
          <a:p>
            <a:r>
              <a:rPr lang="en-US" dirty="0" smtClean="0">
                <a:ea typeface="ＭＳ Ｐゴシック" pitchFamily="34" charset="-128"/>
              </a:rPr>
              <a:t>How does Integral Image help to compute the Rectangular Area’s sum?</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pic>
        <p:nvPicPr>
          <p:cNvPr id="8" name="Picture 7" descr="boostIntegralFigB.jpg"/>
          <p:cNvPicPr>
            <a:picLocks noChangeAspect="1"/>
          </p:cNvPicPr>
          <p:nvPr/>
        </p:nvPicPr>
        <p:blipFill>
          <a:blip r:embed="rId3" cstate="print"/>
          <a:stretch>
            <a:fillRect/>
          </a:stretch>
        </p:blipFill>
        <p:spPr>
          <a:xfrm>
            <a:off x="228600" y="1371600"/>
            <a:ext cx="8534400" cy="4343400"/>
          </a:xfrm>
          <a:prstGeom prst="rect">
            <a:avLst/>
          </a:prstGeom>
        </p:spPr>
      </p:pic>
      <p:sp>
        <p:nvSpPr>
          <p:cNvPr id="9" name="TextBox 8"/>
          <p:cNvSpPr txBox="1"/>
          <p:nvPr/>
        </p:nvSpPr>
        <p:spPr>
          <a:xfrm>
            <a:off x="5486400" y="4267200"/>
            <a:ext cx="5029200" cy="369332"/>
          </a:xfrm>
          <a:prstGeom prst="rect">
            <a:avLst/>
          </a:prstGeom>
          <a:noFill/>
        </p:spPr>
        <p:txBody>
          <a:bodyPr wrap="square" rtlCol="0">
            <a:spAutoFit/>
          </a:bodyPr>
          <a:lstStyle/>
          <a:p>
            <a:r>
              <a:rPr lang="en-US" dirty="0" smtClean="0"/>
              <a:t>Figure is from Viola Jones paper</a:t>
            </a:r>
            <a:endParaRPr 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body" idx="1"/>
          </p:nvPr>
        </p:nvSpPr>
        <p:spPr>
          <a:xfrm>
            <a:off x="0" y="1066800"/>
            <a:ext cx="9372600" cy="1905000"/>
          </a:xfrm>
        </p:spPr>
        <p:txBody>
          <a:bodyPr/>
          <a:lstStyle/>
          <a:p>
            <a:pPr eaLnBrk="1" hangingPunct="1">
              <a:buNone/>
              <a:defRPr/>
            </a:pPr>
            <a:r>
              <a:rPr lang="en-US" dirty="0" smtClean="0"/>
              <a:t>   </a:t>
            </a:r>
            <a:r>
              <a:rPr lang="en-US" sz="8000" dirty="0" smtClean="0">
                <a:cs typeface="+mn-cs"/>
              </a:rPr>
              <a:t>                </a:t>
            </a:r>
            <a:endParaRPr lang="en-US" sz="2400" dirty="0" smtClean="0"/>
          </a:p>
          <a:p>
            <a:pPr eaLnBrk="1" hangingPunct="1">
              <a:buNone/>
              <a:defRPr/>
            </a:pPr>
            <a:endParaRPr lang="en-US" sz="2400" dirty="0" smtClean="0"/>
          </a:p>
          <a:p>
            <a:pPr eaLnBrk="1" hangingPunct="1">
              <a:buNone/>
              <a:defRPr/>
            </a:pPr>
            <a:r>
              <a:rPr lang="en-US" sz="8000" dirty="0" smtClean="0">
                <a:cs typeface="+mn-cs"/>
              </a:rPr>
              <a:t>       </a:t>
            </a:r>
            <a:endParaRPr lang="en-US" sz="6000" dirty="0" smtClean="0">
              <a:cs typeface="+mn-cs"/>
            </a:endParaRPr>
          </a:p>
          <a:p>
            <a:pPr eaLnBrk="1" hangingPunct="1">
              <a:buFont typeface="Wingdings" charset="0"/>
              <a:buNone/>
              <a:defRPr/>
            </a:pPr>
            <a:endParaRPr lang="en-US" sz="8000" dirty="0">
              <a:cs typeface="+mn-cs"/>
            </a:endParaRPr>
          </a:p>
        </p:txBody>
      </p:sp>
      <p:sp>
        <p:nvSpPr>
          <p:cNvPr id="12292" name="Text Box 5"/>
          <p:cNvSpPr txBox="1">
            <a:spLocks noChangeArrowheads="1"/>
          </p:cNvSpPr>
          <p:nvPr/>
        </p:nvSpPr>
        <p:spPr bwMode="auto">
          <a:xfrm>
            <a:off x="2362200" y="2438400"/>
            <a:ext cx="184731" cy="430887"/>
          </a:xfrm>
          <a:prstGeom prst="rect">
            <a:avLst/>
          </a:prstGeom>
          <a:noFill/>
          <a:ln w="9525">
            <a:noFill/>
            <a:miter lim="800000"/>
            <a:headEnd/>
            <a:tailEnd/>
          </a:ln>
        </p:spPr>
        <p:txBody>
          <a:bodyPr wrap="none">
            <a:spAutoFit/>
          </a:bodyPr>
          <a:lstStyle/>
          <a:p>
            <a:endParaRPr lang="en-US" sz="1100" dirty="0" smtClean="0"/>
          </a:p>
          <a:p>
            <a:endParaRPr lang="en-US" sz="1100" dirty="0" smtClean="0"/>
          </a:p>
        </p:txBody>
      </p:sp>
      <p:sp>
        <p:nvSpPr>
          <p:cNvPr id="12295" name="Title 11"/>
          <p:cNvSpPr>
            <a:spLocks noGrp="1"/>
          </p:cNvSpPr>
          <p:nvPr>
            <p:ph type="title"/>
          </p:nvPr>
        </p:nvSpPr>
        <p:spPr>
          <a:xfrm>
            <a:off x="-304800" y="381000"/>
            <a:ext cx="9677400" cy="685799"/>
          </a:xfrm>
        </p:spPr>
        <p:txBody>
          <a:bodyPr/>
          <a:lstStyle/>
          <a:p>
            <a:r>
              <a:rPr lang="en-US" dirty="0" smtClean="0">
                <a:ea typeface="ＭＳ Ｐゴシック" pitchFamily="34" charset="-128"/>
              </a:rPr>
              <a:t>How does Integral Image help to compute the Rectangular Area’s sum?</a:t>
            </a:r>
          </a:p>
        </p:txBody>
      </p:sp>
      <p:sp>
        <p:nvSpPr>
          <p:cNvPr id="12298" name="TextBox 2"/>
          <p:cNvSpPr txBox="1">
            <a:spLocks noChangeArrowheads="1"/>
          </p:cNvSpPr>
          <p:nvPr/>
        </p:nvSpPr>
        <p:spPr bwMode="auto">
          <a:xfrm>
            <a:off x="-914400" y="3733800"/>
            <a:ext cx="184150" cy="369888"/>
          </a:xfrm>
          <a:prstGeom prst="rect">
            <a:avLst/>
          </a:prstGeom>
          <a:noFill/>
          <a:ln w="9525">
            <a:noFill/>
            <a:miter lim="800000"/>
            <a:headEnd/>
            <a:tailEnd/>
          </a:ln>
        </p:spPr>
        <p:txBody>
          <a:bodyPr wrap="none">
            <a:spAutoFit/>
          </a:bodyPr>
          <a:lstStyle/>
          <a:p>
            <a:endParaRPr lang="en-US"/>
          </a:p>
        </p:txBody>
      </p:sp>
      <p:sp>
        <p:nvSpPr>
          <p:cNvPr id="9" name="TextBox 8"/>
          <p:cNvSpPr txBox="1"/>
          <p:nvPr/>
        </p:nvSpPr>
        <p:spPr>
          <a:xfrm>
            <a:off x="838200" y="1447800"/>
            <a:ext cx="7543800" cy="4832092"/>
          </a:xfrm>
          <a:prstGeom prst="rect">
            <a:avLst/>
          </a:prstGeom>
          <a:noFill/>
        </p:spPr>
        <p:txBody>
          <a:bodyPr wrap="square" rtlCol="0">
            <a:spAutoFit/>
          </a:bodyPr>
          <a:lstStyle/>
          <a:p>
            <a:r>
              <a:rPr lang="en-US" sz="2400" dirty="0" smtClean="0"/>
              <a:t>The previous slide shows the following: Suppose we are asked to compute the sum of pixels  (in the picture) for a rectangular area, call the area D.  Call the four corners of the rectangle, as 1, 2, 3 and 4.</a:t>
            </a:r>
          </a:p>
          <a:p>
            <a:r>
              <a:rPr lang="en-US" sz="2400" dirty="0" smtClean="0"/>
              <a:t>Then, this sum of pixels in the rectangle D is given by:</a:t>
            </a:r>
          </a:p>
          <a:p>
            <a:endParaRPr lang="en-US" dirty="0" smtClean="0"/>
          </a:p>
          <a:p>
            <a:r>
              <a:rPr lang="en-US" dirty="0" smtClean="0"/>
              <a:t>                         Integral Image value  at location 1</a:t>
            </a:r>
          </a:p>
          <a:p>
            <a:r>
              <a:rPr lang="en-US" dirty="0" smtClean="0"/>
              <a:t>                         </a:t>
            </a:r>
            <a:r>
              <a:rPr lang="en-US" sz="2400" dirty="0" smtClean="0"/>
              <a:t>+</a:t>
            </a:r>
            <a:r>
              <a:rPr lang="en-US" dirty="0" smtClean="0"/>
              <a:t>   Integral Image value  at location 4 </a:t>
            </a:r>
          </a:p>
          <a:p>
            <a:r>
              <a:rPr lang="en-US" dirty="0" smtClean="0"/>
              <a:t>                              </a:t>
            </a:r>
            <a:r>
              <a:rPr lang="en-US" sz="3600" dirty="0" smtClean="0"/>
              <a:t>-</a:t>
            </a:r>
            <a:r>
              <a:rPr lang="en-US" dirty="0" smtClean="0"/>
              <a:t>   Integral Image value  at  location 2</a:t>
            </a:r>
          </a:p>
          <a:p>
            <a:r>
              <a:rPr lang="en-US" dirty="0" smtClean="0"/>
              <a:t>                                   </a:t>
            </a:r>
            <a:r>
              <a:rPr lang="en-US" sz="3600" dirty="0" smtClean="0"/>
              <a:t>-</a:t>
            </a:r>
            <a:r>
              <a:rPr lang="en-US" dirty="0" smtClean="0"/>
              <a:t>   Integral Image value  at location 3</a:t>
            </a:r>
          </a:p>
          <a:p>
            <a:r>
              <a:rPr lang="en-US" sz="2800" dirty="0" smtClean="0"/>
              <a:t>Just 4 look-ups in the Integral Image array!!</a:t>
            </a:r>
          </a:p>
          <a:p>
            <a:r>
              <a:rPr lang="en-US" sz="2800" dirty="0" smtClean="0"/>
              <a:t>  </a:t>
            </a:r>
            <a:endParaRPr lang="en-US" sz="2800"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0" y="-304800"/>
            <a:ext cx="9144000" cy="1143000"/>
          </a:xfrm>
        </p:spPr>
        <p:txBody>
          <a:bodyPr/>
          <a:lstStyle/>
          <a:p>
            <a:pPr eaLnBrk="1" hangingPunct="1"/>
            <a:r>
              <a:rPr lang="en-US" dirty="0" smtClean="0"/>
              <a:t>This is how Final Big Speed-up occurs</a:t>
            </a:r>
          </a:p>
        </p:txBody>
      </p:sp>
      <p:sp>
        <p:nvSpPr>
          <p:cNvPr id="5" name="Content Placeholder 4"/>
          <p:cNvSpPr>
            <a:spLocks noGrp="1"/>
          </p:cNvSpPr>
          <p:nvPr>
            <p:ph idx="1"/>
          </p:nvPr>
        </p:nvSpPr>
        <p:spPr>
          <a:xfrm>
            <a:off x="304800" y="685800"/>
            <a:ext cx="8839200" cy="4525963"/>
          </a:xfrm>
        </p:spPr>
        <p:txBody>
          <a:bodyPr/>
          <a:lstStyle/>
          <a:p>
            <a:r>
              <a:rPr lang="en-US" sz="2400" dirty="0" smtClean="0"/>
              <a:t>So, any convolution with an expert pattern of the family shown in the example (remember there are four families), needs 8 lookups in the Integral Image (four lookups for each of two rectangles). </a:t>
            </a:r>
          </a:p>
          <a:p>
            <a:endParaRPr lang="en-US" sz="2400" dirty="0" smtClean="0"/>
          </a:p>
          <a:p>
            <a:r>
              <a:rPr lang="en-US" sz="2400" dirty="0" smtClean="0">
                <a:solidFill>
                  <a:schemeClr val="bg1"/>
                </a:solidFill>
              </a:rPr>
              <a:t>This </a:t>
            </a:r>
            <a:r>
              <a:rPr lang="en-US" sz="2800" b="1" dirty="0" smtClean="0">
                <a:solidFill>
                  <a:schemeClr val="bg1"/>
                </a:solidFill>
              </a:rPr>
              <a:t>constant</a:t>
            </a:r>
            <a:r>
              <a:rPr lang="en-US" sz="2400" dirty="0" smtClean="0">
                <a:solidFill>
                  <a:schemeClr val="bg1"/>
                </a:solidFill>
              </a:rPr>
              <a:t> computation time for the convolution is completely independent of how large or small the rectangle is.</a:t>
            </a:r>
          </a:p>
          <a:p>
            <a:r>
              <a:rPr lang="en-US" sz="2400" dirty="0" smtClean="0">
                <a:solidFill>
                  <a:schemeClr val="bg1"/>
                </a:solidFill>
              </a:rPr>
              <a:t>The other three families need 8, 12 &amp; 16 lookups, respectively.</a:t>
            </a:r>
          </a:p>
          <a:p>
            <a:r>
              <a:rPr lang="en-US" sz="2400" dirty="0" smtClean="0">
                <a:solidFill>
                  <a:schemeClr val="bg1"/>
                </a:solidFill>
              </a:rPr>
              <a:t>The only additional expense is in computing the original Integral Image, but this is computed once (and is good for all experts). And this “once” is for the very large input image (of which small 50x50 windows will be cut and sent for testing.) Also, Integral Image can be computed in a manner that uses prior computed values.</a:t>
            </a:r>
            <a:endParaRPr lang="en-US" sz="2400" dirty="0">
              <a:solidFill>
                <a:schemeClr val="bg1"/>
              </a:solidFill>
            </a:endParaRPr>
          </a:p>
        </p:txBody>
      </p:sp>
      <p:pic>
        <p:nvPicPr>
          <p:cNvPr id="4" name="Content Placeholder 3" descr="viojone8.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05200" y="2057400"/>
            <a:ext cx="4951209" cy="42672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0" y="-304800"/>
            <a:ext cx="9144000" cy="1143000"/>
          </a:xfrm>
        </p:spPr>
        <p:txBody>
          <a:bodyPr/>
          <a:lstStyle/>
          <a:p>
            <a:pPr eaLnBrk="1" hangingPunct="1"/>
            <a:r>
              <a:rPr lang="en-US" dirty="0" smtClean="0"/>
              <a:t>This is how Final Big Speed-up occurs</a:t>
            </a:r>
          </a:p>
        </p:txBody>
      </p:sp>
      <p:sp>
        <p:nvSpPr>
          <p:cNvPr id="5" name="Content Placeholder 4"/>
          <p:cNvSpPr>
            <a:spLocks noGrp="1"/>
          </p:cNvSpPr>
          <p:nvPr>
            <p:ph idx="1"/>
          </p:nvPr>
        </p:nvSpPr>
        <p:spPr>
          <a:xfrm>
            <a:off x="304800" y="685800"/>
            <a:ext cx="8839200" cy="4525963"/>
          </a:xfrm>
        </p:spPr>
        <p:txBody>
          <a:bodyPr/>
          <a:lstStyle/>
          <a:p>
            <a:r>
              <a:rPr lang="en-US" sz="2400" dirty="0" smtClean="0">
                <a:solidFill>
                  <a:schemeClr val="bg1"/>
                </a:solidFill>
              </a:rPr>
              <a:t>So, any convolution with an expert pattern of the family shown in the example (remember there are four families), needs 8 lookups in the Integral Image (four lookups for each of two rectangles). </a:t>
            </a:r>
          </a:p>
          <a:p>
            <a:endParaRPr lang="en-US" sz="2400" dirty="0" smtClean="0"/>
          </a:p>
          <a:p>
            <a:r>
              <a:rPr lang="en-US" sz="2400" dirty="0" smtClean="0"/>
              <a:t>This </a:t>
            </a:r>
            <a:r>
              <a:rPr lang="en-US" sz="2800" b="1" dirty="0" smtClean="0"/>
              <a:t>constant</a:t>
            </a:r>
            <a:r>
              <a:rPr lang="en-US" sz="2400" dirty="0" smtClean="0"/>
              <a:t> computation time for the convolution is completely independent of how large or small the rectangle is.</a:t>
            </a:r>
          </a:p>
          <a:p>
            <a:r>
              <a:rPr lang="en-US" sz="2400" dirty="0" smtClean="0"/>
              <a:t>The other three families need 8, 12 &amp; 16 lookups, respectively.</a:t>
            </a:r>
          </a:p>
          <a:p>
            <a:r>
              <a:rPr lang="en-US" sz="2400" dirty="0" smtClean="0"/>
              <a:t>The only additional expense is in computing the original Integral Image, but this is computed once (and is good for all experts). And this “once” is for the very large input image (of which small 50x50 windows will be cut and sent for testing.) Also, Integral Image can be computed in a manner that uses prior computed values.</a:t>
            </a:r>
            <a:endParaRPr lang="en-US" sz="2400" dirty="0"/>
          </a:p>
        </p:txBody>
      </p:sp>
    </p:spTree>
    <p:extLst>
      <p:ext uri="{BB962C8B-B14F-4D97-AF65-F5344CB8AC3E}">
        <p14:creationId xmlns:p14="http://schemas.microsoft.com/office/powerpoint/2010/main" val="140070734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0" y="-304800"/>
            <a:ext cx="9144000" cy="1143000"/>
          </a:xfrm>
        </p:spPr>
        <p:txBody>
          <a:bodyPr/>
          <a:lstStyle/>
          <a:p>
            <a:pPr eaLnBrk="1" hangingPunct="1"/>
            <a:r>
              <a:rPr lang="en-US" dirty="0" smtClean="0"/>
              <a:t>One last comment on Integral Image </a:t>
            </a:r>
          </a:p>
        </p:txBody>
      </p:sp>
      <p:sp>
        <p:nvSpPr>
          <p:cNvPr id="5" name="Content Placeholder 4"/>
          <p:cNvSpPr>
            <a:spLocks noGrp="1"/>
          </p:cNvSpPr>
          <p:nvPr>
            <p:ph idx="1"/>
          </p:nvPr>
        </p:nvSpPr>
        <p:spPr>
          <a:xfrm>
            <a:off x="304800" y="685800"/>
            <a:ext cx="8839200" cy="4525963"/>
          </a:xfrm>
        </p:spPr>
        <p:txBody>
          <a:bodyPr/>
          <a:lstStyle/>
          <a:p>
            <a:r>
              <a:rPr lang="en-US" sz="2400" dirty="0" smtClean="0"/>
              <a:t>You probably have been wondering about how this system handles faces of different sizes; for example, how  would a face that either appears in the picture as say 30x30, or appears as 80x80, how would it be detected?  Obviously, there are two simple ways to proceed:  </a:t>
            </a:r>
            <a:r>
              <a:rPr lang="en-US" sz="2400" b="1" dirty="0" smtClean="0"/>
              <a:t>One:</a:t>
            </a:r>
            <a:r>
              <a:rPr lang="en-US" sz="2400" dirty="0" smtClean="0"/>
              <a:t> the system needs to either scale (re-size) the candidate 80x80 or 30x30 window  (or any other hypothesized size for that matter) to be 50x50 and then run everything as before. </a:t>
            </a:r>
            <a:r>
              <a:rPr lang="en-US" sz="2400" b="1" dirty="0" smtClean="0"/>
              <a:t>Two:</a:t>
            </a:r>
            <a:r>
              <a:rPr lang="en-US" sz="2400" dirty="0" smtClean="0"/>
              <a:t> would be to simply scale up (re-size) the expert patterns to the range of sizes needed, and then run everything as before, but with these new sizes. Both approaches work, but both require a lot of re-sizing (which is expensive).</a:t>
            </a:r>
          </a:p>
          <a:p>
            <a:endParaRPr lang="en-US" sz="2400" dirty="0" smtClean="0"/>
          </a:p>
          <a:p>
            <a:r>
              <a:rPr lang="en-US" sz="2400" dirty="0" smtClean="0"/>
              <a:t>The Integral Image makes it easy to adapt approach </a:t>
            </a:r>
            <a:r>
              <a:rPr lang="en-US" sz="2400" b="1" dirty="0" smtClean="0"/>
              <a:t>Two, </a:t>
            </a:r>
            <a:r>
              <a:rPr lang="en-US" sz="2400" dirty="0" smtClean="0"/>
              <a:t>by this: </a:t>
            </a:r>
            <a:r>
              <a:rPr lang="en-US" sz="2000" dirty="0" smtClean="0"/>
              <a:t>(see next slide)</a:t>
            </a:r>
            <a:endParaRPr lang="en-US" sz="2000" b="1" dirty="0" smtClean="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0" y="-304800"/>
            <a:ext cx="9144000" cy="1143000"/>
          </a:xfrm>
        </p:spPr>
        <p:txBody>
          <a:bodyPr/>
          <a:lstStyle/>
          <a:p>
            <a:pPr eaLnBrk="1" hangingPunct="1"/>
            <a:r>
              <a:rPr lang="en-US" dirty="0" smtClean="0"/>
              <a:t>One last comment on Integral Image </a:t>
            </a:r>
          </a:p>
        </p:txBody>
      </p:sp>
      <p:sp>
        <p:nvSpPr>
          <p:cNvPr id="5" name="Content Placeholder 4"/>
          <p:cNvSpPr>
            <a:spLocks noGrp="1"/>
          </p:cNvSpPr>
          <p:nvPr>
            <p:ph idx="1"/>
          </p:nvPr>
        </p:nvSpPr>
        <p:spPr>
          <a:xfrm>
            <a:off x="0" y="304800"/>
            <a:ext cx="8839200" cy="4525963"/>
          </a:xfrm>
        </p:spPr>
        <p:txBody>
          <a:bodyPr/>
          <a:lstStyle/>
          <a:p>
            <a:pPr>
              <a:buNone/>
            </a:pPr>
            <a:endParaRPr lang="en-US" sz="2400" dirty="0" smtClean="0"/>
          </a:p>
          <a:p>
            <a:r>
              <a:rPr lang="en-US" sz="2400" dirty="0" smtClean="0"/>
              <a:t>The Integral Image makes it easy to adapt approach </a:t>
            </a:r>
            <a:r>
              <a:rPr lang="en-US" sz="2400" b="1" dirty="0" smtClean="0"/>
              <a:t>Two, </a:t>
            </a:r>
            <a:r>
              <a:rPr lang="en-US" sz="2400" dirty="0" smtClean="0"/>
              <a:t>by this:</a:t>
            </a:r>
          </a:p>
          <a:p>
            <a:pPr>
              <a:buNone/>
            </a:pPr>
            <a:endParaRPr lang="en-US" sz="2400" dirty="0" smtClean="0"/>
          </a:p>
          <a:p>
            <a:pPr>
              <a:buNone/>
            </a:pPr>
            <a:r>
              <a:rPr lang="en-US" sz="2400" dirty="0" smtClean="0"/>
              <a:t>     The expert patterns need to be scaled (up and down) to a range of scales (like, say, 30x30, and say, 80x80, as well as others). But, now, instead of actually scaling the expert pattern (and then doing the convolution), one simply has to re-compute the positions of the four corners of a rectangular area, then these new corner positions are used to lookup the Integral Image (which was already sitting there, pre-computed), and so, handling ranges of sizes, only needs to re-compute the positions of the  four corners, nothing else!!</a:t>
            </a:r>
          </a:p>
          <a:p>
            <a:pPr>
              <a:buNone/>
            </a:pPr>
            <a:endParaRPr lang="en-US" sz="2400" dirty="0" smtClean="0"/>
          </a:p>
          <a:p>
            <a:pPr>
              <a:buNone/>
            </a:pPr>
            <a:r>
              <a:rPr lang="en-US" sz="2400" dirty="0" smtClean="0"/>
              <a:t>     Thus the Integral Image has contributed to speeding up the basic convolution, and has simultaneously  removed re-scaling problems.</a:t>
            </a: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a:t>
            </a:r>
            <a:endParaRPr lang="en-US" dirty="0"/>
          </a:p>
        </p:txBody>
      </p:sp>
      <p:sp>
        <p:nvSpPr>
          <p:cNvPr id="3" name="Content Placeholder 2"/>
          <p:cNvSpPr>
            <a:spLocks noGrp="1"/>
          </p:cNvSpPr>
          <p:nvPr>
            <p:ph idx="1"/>
          </p:nvPr>
        </p:nvSpPr>
        <p:spPr/>
        <p:txBody>
          <a:bodyPr/>
          <a:lstStyle/>
          <a:p>
            <a:r>
              <a:rPr lang="en-US" dirty="0" smtClean="0"/>
              <a:t>Administration</a:t>
            </a:r>
          </a:p>
          <a:p>
            <a:r>
              <a:rPr lang="en-US" b="1" dirty="0" smtClean="0"/>
              <a:t>The Viola-Jones </a:t>
            </a:r>
            <a:r>
              <a:rPr lang="en-US" b="1" dirty="0"/>
              <a:t>Face </a:t>
            </a:r>
            <a:r>
              <a:rPr lang="en-US" b="1" dirty="0" smtClean="0"/>
              <a:t>Detection: Big Picture </a:t>
            </a:r>
          </a:p>
          <a:p>
            <a:r>
              <a:rPr lang="en-US" dirty="0" err="1" smtClean="0"/>
              <a:t>AdaBoost</a:t>
            </a:r>
            <a:r>
              <a:rPr lang="en-US" dirty="0" smtClean="0"/>
              <a:t>: Review</a:t>
            </a:r>
          </a:p>
          <a:p>
            <a:r>
              <a:rPr lang="en-US" dirty="0" err="1" smtClean="0"/>
              <a:t>AdaBoost</a:t>
            </a:r>
            <a:r>
              <a:rPr lang="en-US" dirty="0" smtClean="0"/>
              <a:t> in Viola-Jones’ Context: Review</a:t>
            </a:r>
          </a:p>
          <a:p>
            <a:r>
              <a:rPr lang="en-US" b="1" dirty="0" smtClean="0"/>
              <a:t>Integral Image: </a:t>
            </a:r>
            <a:r>
              <a:rPr lang="en-US" b="1" dirty="0"/>
              <a:t>Final Big Speed-up</a:t>
            </a:r>
          </a:p>
          <a:p>
            <a:endParaRPr lang="en-US" dirty="0"/>
          </a:p>
        </p:txBody>
      </p:sp>
    </p:spTree>
    <p:extLst>
      <p:ext uri="{BB962C8B-B14F-4D97-AF65-F5344CB8AC3E}">
        <p14:creationId xmlns:p14="http://schemas.microsoft.com/office/powerpoint/2010/main" val="10992595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a:t>
            </a:r>
            <a:endParaRPr lang="en-US" dirty="0"/>
          </a:p>
        </p:txBody>
      </p:sp>
      <p:sp>
        <p:nvSpPr>
          <p:cNvPr id="3" name="Content Placeholder 2"/>
          <p:cNvSpPr>
            <a:spLocks noGrp="1"/>
          </p:cNvSpPr>
          <p:nvPr>
            <p:ph idx="1"/>
          </p:nvPr>
        </p:nvSpPr>
        <p:spPr/>
        <p:txBody>
          <a:bodyPr/>
          <a:lstStyle/>
          <a:p>
            <a:r>
              <a:rPr lang="en-US" dirty="0" smtClean="0"/>
              <a:t>Administration</a:t>
            </a:r>
          </a:p>
          <a:p>
            <a:r>
              <a:rPr lang="en-US" b="1" dirty="0" smtClean="0"/>
              <a:t>The Viola-Jones </a:t>
            </a:r>
            <a:r>
              <a:rPr lang="en-US" b="1" dirty="0"/>
              <a:t>Face </a:t>
            </a:r>
            <a:r>
              <a:rPr lang="en-US" b="1" dirty="0" smtClean="0"/>
              <a:t>Detection: Big Picture </a:t>
            </a:r>
          </a:p>
          <a:p>
            <a:r>
              <a:rPr lang="en-US" dirty="0" err="1" smtClean="0"/>
              <a:t>AdaBoost</a:t>
            </a:r>
            <a:r>
              <a:rPr lang="en-US" dirty="0" smtClean="0"/>
              <a:t>: Review</a:t>
            </a:r>
          </a:p>
          <a:p>
            <a:r>
              <a:rPr lang="en-US" dirty="0" err="1" smtClean="0"/>
              <a:t>AdaBoost</a:t>
            </a:r>
            <a:r>
              <a:rPr lang="en-US" dirty="0" smtClean="0"/>
              <a:t> in Viola-Jones’ Context: Review</a:t>
            </a:r>
          </a:p>
          <a:p>
            <a:r>
              <a:rPr lang="en-US" b="1" dirty="0" smtClean="0"/>
              <a:t>Integral Image: </a:t>
            </a:r>
            <a:r>
              <a:rPr lang="en-US" b="1" dirty="0"/>
              <a:t>Final Big Speed-up</a:t>
            </a:r>
          </a:p>
          <a:p>
            <a:endParaRPr lang="en-US" dirty="0"/>
          </a:p>
        </p:txBody>
      </p:sp>
    </p:spTree>
    <p:extLst>
      <p:ext uri="{BB962C8B-B14F-4D97-AF65-F5344CB8AC3E}">
        <p14:creationId xmlns:p14="http://schemas.microsoft.com/office/powerpoint/2010/main" val="671044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796533"/>
            <a:ext cx="9144000" cy="5264933"/>
          </a:xfrm>
          <a:prstGeom prst="rect">
            <a:avLst/>
          </a:prstGeom>
        </p:spPr>
      </p:pic>
    </p:spTree>
    <p:extLst>
      <p:ext uri="{BB962C8B-B14F-4D97-AF65-F5344CB8AC3E}">
        <p14:creationId xmlns:p14="http://schemas.microsoft.com/office/powerpoint/2010/main" val="1912875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Viola-Jones Face Detection: </a:t>
            </a:r>
            <a:r>
              <a:rPr lang="en-US" b="1" dirty="0" smtClean="0"/>
              <a:t/>
            </a:r>
            <a:br>
              <a:rPr lang="en-US" b="1" dirty="0" smtClean="0"/>
            </a:br>
            <a:r>
              <a:rPr lang="en-US" b="1" dirty="0" smtClean="0"/>
              <a:t>Big </a:t>
            </a:r>
            <a:r>
              <a:rPr lang="en-US" b="1" dirty="0"/>
              <a:t>Picture </a:t>
            </a:r>
          </a:p>
        </p:txBody>
      </p:sp>
      <p:sp>
        <p:nvSpPr>
          <p:cNvPr id="3" name="Content Placeholder 2"/>
          <p:cNvSpPr>
            <a:spLocks noGrp="1"/>
          </p:cNvSpPr>
          <p:nvPr>
            <p:ph idx="1"/>
          </p:nvPr>
        </p:nvSpPr>
        <p:spPr/>
        <p:txBody>
          <a:bodyPr/>
          <a:lstStyle/>
          <a:p>
            <a:r>
              <a:rPr lang="en-US" dirty="0" smtClean="0"/>
              <a:t>Sliding windows</a:t>
            </a:r>
            <a:endParaRPr lang="en-US" dirty="0"/>
          </a:p>
        </p:txBody>
      </p:sp>
      <p:pic>
        <p:nvPicPr>
          <p:cNvPr id="1026" name="Picture 2" descr="ttps://6183b282-a-62cb3a1a-s-sites.googlegroups.com/site/5kk73gpu2012/assignment/viola-jones-face-detec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153" y="2286000"/>
            <a:ext cx="8401694" cy="418306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66700" y="6211669"/>
            <a:ext cx="8610600" cy="646331"/>
          </a:xfrm>
          <a:prstGeom prst="rect">
            <a:avLst/>
          </a:prstGeom>
        </p:spPr>
        <p:txBody>
          <a:bodyPr wrap="square">
            <a:spAutoFit/>
          </a:bodyPr>
          <a:lstStyle/>
          <a:p>
            <a:r>
              <a:rPr lang="en-US" dirty="0" smtClean="0">
                <a:solidFill>
                  <a:schemeClr val="bg1">
                    <a:lumMod val="50000"/>
                  </a:schemeClr>
                </a:solidFill>
              </a:rPr>
              <a:t>Image credit: </a:t>
            </a:r>
          </a:p>
          <a:p>
            <a:r>
              <a:rPr lang="en-US" dirty="0" smtClean="0">
                <a:solidFill>
                  <a:schemeClr val="bg1">
                    <a:lumMod val="50000"/>
                  </a:schemeClr>
                </a:solidFill>
              </a:rPr>
              <a:t>https</a:t>
            </a:r>
            <a:r>
              <a:rPr lang="en-US" dirty="0">
                <a:solidFill>
                  <a:schemeClr val="bg1">
                    <a:lumMod val="50000"/>
                  </a:schemeClr>
                </a:solidFill>
              </a:rPr>
              <a:t>://</a:t>
            </a:r>
            <a:r>
              <a:rPr lang="en-US" dirty="0" err="1">
                <a:solidFill>
                  <a:schemeClr val="bg1">
                    <a:lumMod val="50000"/>
                  </a:schemeClr>
                </a:solidFill>
              </a:rPr>
              <a:t>sites.google.com</a:t>
            </a:r>
            <a:r>
              <a:rPr lang="en-US" dirty="0">
                <a:solidFill>
                  <a:schemeClr val="bg1">
                    <a:lumMod val="50000"/>
                  </a:schemeClr>
                </a:solidFill>
              </a:rPr>
              <a:t>/site/5kk73gpu2012/assignment/viola-jones-face-detection</a:t>
            </a:r>
          </a:p>
        </p:txBody>
      </p:sp>
    </p:spTree>
    <p:extLst>
      <p:ext uri="{BB962C8B-B14F-4D97-AF65-F5344CB8AC3E}">
        <p14:creationId xmlns:p14="http://schemas.microsoft.com/office/powerpoint/2010/main" val="6305328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Viola-Jones Face Detection: </a:t>
            </a:r>
            <a:r>
              <a:rPr lang="en-US" b="1" dirty="0" smtClean="0"/>
              <a:t/>
            </a:r>
            <a:br>
              <a:rPr lang="en-US" b="1" dirty="0" smtClean="0"/>
            </a:br>
            <a:r>
              <a:rPr lang="en-US" b="1" dirty="0" smtClean="0"/>
              <a:t>Big </a:t>
            </a:r>
            <a:r>
              <a:rPr lang="en-US" b="1" dirty="0"/>
              <a:t>Picture </a:t>
            </a:r>
          </a:p>
        </p:txBody>
      </p:sp>
      <p:sp>
        <p:nvSpPr>
          <p:cNvPr id="3" name="Content Placeholder 2"/>
          <p:cNvSpPr>
            <a:spLocks noGrp="1"/>
          </p:cNvSpPr>
          <p:nvPr>
            <p:ph idx="1"/>
          </p:nvPr>
        </p:nvSpPr>
        <p:spPr/>
        <p:txBody>
          <a:bodyPr/>
          <a:lstStyle/>
          <a:p>
            <a:r>
              <a:rPr lang="en-US" dirty="0" smtClean="0"/>
              <a:t>Sliding windows</a:t>
            </a:r>
          </a:p>
          <a:p>
            <a:pPr lvl="1"/>
            <a:r>
              <a:rPr lang="en-US" dirty="0" smtClean="0">
                <a:solidFill>
                  <a:srgbClr val="FF0000"/>
                </a:solidFill>
              </a:rPr>
              <a:t>At each position, make a binary decision</a:t>
            </a:r>
          </a:p>
          <a:p>
            <a:pPr lvl="1"/>
            <a:r>
              <a:rPr lang="en-US" dirty="0" smtClean="0"/>
              <a:t>How? </a:t>
            </a:r>
            <a:r>
              <a:rPr lang="en-US" dirty="0" err="1" smtClean="0"/>
              <a:t>AdaBoost</a:t>
            </a:r>
            <a:endParaRPr lang="en-US" dirty="0" smtClean="0"/>
          </a:p>
          <a:p>
            <a:pPr lvl="1"/>
            <a:r>
              <a:rPr lang="en-US" dirty="0" smtClean="0"/>
              <a:t>What is </a:t>
            </a:r>
            <a:r>
              <a:rPr lang="en-US" dirty="0" err="1" smtClean="0"/>
              <a:t>AdaBoost</a:t>
            </a:r>
            <a:r>
              <a:rPr lang="en-US" dirty="0" smtClean="0"/>
              <a:t>?</a:t>
            </a:r>
          </a:p>
          <a:p>
            <a:pPr lvl="2"/>
            <a:r>
              <a:rPr lang="en-US" dirty="0" smtClean="0"/>
              <a:t>One type of Boosting algorithms</a:t>
            </a:r>
          </a:p>
          <a:p>
            <a:pPr lvl="2"/>
            <a:r>
              <a:rPr lang="en-US" dirty="0" smtClean="0"/>
              <a:t>What is Boosting? Weak experts </a:t>
            </a:r>
            <a:r>
              <a:rPr lang="en-US" dirty="0" smtClean="0">
                <a:sym typeface="Wingdings"/>
              </a:rPr>
              <a:t> A strong team</a:t>
            </a:r>
          </a:p>
          <a:p>
            <a:pPr lvl="1"/>
            <a:r>
              <a:rPr lang="en-US" i="1" dirty="0" smtClean="0">
                <a:sym typeface="Wingdings"/>
              </a:rPr>
              <a:t>Review </a:t>
            </a:r>
            <a:r>
              <a:rPr lang="en-US" i="1" dirty="0" err="1" smtClean="0">
                <a:sym typeface="Wingdings"/>
              </a:rPr>
              <a:t>AdaBoost</a:t>
            </a:r>
            <a:r>
              <a:rPr lang="en-US" i="1" dirty="0" smtClean="0">
                <a:sym typeface="Wingdings"/>
              </a:rPr>
              <a:t>: next three slides</a:t>
            </a:r>
            <a:endParaRPr lang="en-US" i="1" dirty="0"/>
          </a:p>
        </p:txBody>
      </p:sp>
    </p:spTree>
    <p:extLst>
      <p:ext uri="{BB962C8B-B14F-4D97-AF65-F5344CB8AC3E}">
        <p14:creationId xmlns:p14="http://schemas.microsoft.com/office/powerpoint/2010/main" val="18874034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p:txBody>
          <a:bodyPr/>
          <a:lstStyle/>
          <a:p>
            <a:pPr eaLnBrk="1" hangingPunct="1"/>
            <a:r>
              <a:rPr lang="en-US" altLang="en-US"/>
              <a:t>Algorithm 1</a:t>
            </a:r>
          </a:p>
        </p:txBody>
      </p:sp>
      <p:pic>
        <p:nvPicPr>
          <p:cNvPr id="36866" name="Content Placeholder 3" descr="viojonealg1.jp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0" y="2438400"/>
            <a:ext cx="9209088" cy="1981200"/>
          </a:xfrm>
        </p:spPr>
      </p:pic>
    </p:spTree>
    <p:extLst>
      <p:ext uri="{BB962C8B-B14F-4D97-AF65-F5344CB8AC3E}">
        <p14:creationId xmlns:p14="http://schemas.microsoft.com/office/powerpoint/2010/main" val="135059370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13221</TotalTime>
  <Words>4505</Words>
  <Application>Microsoft Macintosh PowerPoint</Application>
  <PresentationFormat>On-screen Show (4:3)</PresentationFormat>
  <Paragraphs>382</Paragraphs>
  <Slides>46</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ＭＳ Ｐゴシック</vt:lpstr>
      <vt:lpstr>Wingdings</vt:lpstr>
      <vt:lpstr>Arial</vt:lpstr>
      <vt:lpstr>Calibri</vt:lpstr>
      <vt:lpstr>Office Theme</vt:lpstr>
      <vt:lpstr> Face Detection  Viola-Jones   Part 3</vt:lpstr>
      <vt:lpstr>Today</vt:lpstr>
      <vt:lpstr>Assignment I: Over Due!</vt:lpstr>
      <vt:lpstr>Assignment 2:  To Be Posted Before Thursday</vt:lpstr>
      <vt:lpstr>Today</vt:lpstr>
      <vt:lpstr>PowerPoint Presentation</vt:lpstr>
      <vt:lpstr>The Viola-Jones Face Detection:  Big Picture </vt:lpstr>
      <vt:lpstr>The Viola-Jones Face Detection:  Big Picture </vt:lpstr>
      <vt:lpstr>Algorithm 1</vt:lpstr>
      <vt:lpstr>Algorithm 2</vt:lpstr>
      <vt:lpstr>Algorithm 3</vt:lpstr>
      <vt:lpstr>Start  with a pattern from below</vt:lpstr>
      <vt:lpstr>Consider the number line</vt:lpstr>
      <vt:lpstr>Convolution of pattern with first face</vt:lpstr>
      <vt:lpstr>Bring in the second face, and more</vt:lpstr>
      <vt:lpstr>Do all faces</vt:lpstr>
      <vt:lpstr>Start putting the non-faces in</vt:lpstr>
      <vt:lpstr>Put them both in</vt:lpstr>
      <vt:lpstr>Start search for THRESHOLD</vt:lpstr>
      <vt:lpstr>Find the best (i.e., lowest error)</vt:lpstr>
      <vt:lpstr>We have got one weak expert, i.e., the pattern + the threshold</vt:lpstr>
      <vt:lpstr>Remember …</vt:lpstr>
      <vt:lpstr>The Viola-Jones Face Detection:  Big Picture </vt:lpstr>
      <vt:lpstr>The Viola-Jones Face Detection:  Big Picture </vt:lpstr>
      <vt:lpstr>The Viola-Jones Face Detection:  Big Picture </vt:lpstr>
      <vt:lpstr>The Viola-Jones Face Detection:  Big Picture </vt:lpstr>
      <vt:lpstr>Final Big Speed-up</vt:lpstr>
      <vt:lpstr>Final Big Speed-up</vt:lpstr>
      <vt:lpstr>Final Big Speed-up</vt:lpstr>
      <vt:lpstr>Final Big Speed-up</vt:lpstr>
      <vt:lpstr>Final Big Speed-up</vt:lpstr>
      <vt:lpstr>Final Big Speed-up</vt:lpstr>
      <vt:lpstr>Final Big Speed-up</vt:lpstr>
      <vt:lpstr>Final Big Speed-up</vt:lpstr>
      <vt:lpstr>Final Big Speed-up</vt:lpstr>
      <vt:lpstr>Final Big Speed-up</vt:lpstr>
      <vt:lpstr>Final Big Speed-up</vt:lpstr>
      <vt:lpstr>Final Big Speed-up</vt:lpstr>
      <vt:lpstr>The Integral Image</vt:lpstr>
      <vt:lpstr>How does Integral Image help to compute the Rectangular Area’s sum?</vt:lpstr>
      <vt:lpstr>How does Integral Image help to compute the Rectangular Area’s sum?</vt:lpstr>
      <vt:lpstr>This is how Final Big Speed-up occurs</vt:lpstr>
      <vt:lpstr>This is how Final Big Speed-up occurs</vt:lpstr>
      <vt:lpstr>One last comment on Integral Image </vt:lpstr>
      <vt:lpstr>One last comment on Integral Image </vt:lpstr>
      <vt:lpstr>Today</vt:lpstr>
    </vt:vector>
  </TitlesOfParts>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ADA Boost     Face Detection</dc:title>
  <dc:creator>Student</dc:creator>
  <cp:lastModifiedBy>Boqing Gong</cp:lastModifiedBy>
  <cp:revision>111</cp:revision>
  <dcterms:created xsi:type="dcterms:W3CDTF">2012-04-20T19:46:34Z</dcterms:created>
  <dcterms:modified xsi:type="dcterms:W3CDTF">2016-09-20T02:59:48Z</dcterms:modified>
</cp:coreProperties>
</file>

<file path=docProps/thumbnail.jpeg>
</file>